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4" r:id="rId2"/>
    <p:sldId id="290" r:id="rId3"/>
    <p:sldId id="273" r:id="rId4"/>
    <p:sldId id="275" r:id="rId5"/>
    <p:sldId id="274" r:id="rId6"/>
    <p:sldId id="260" r:id="rId7"/>
    <p:sldId id="280" r:id="rId8"/>
    <p:sldId id="283" r:id="rId9"/>
    <p:sldId id="281" r:id="rId10"/>
    <p:sldId id="282" r:id="rId11"/>
    <p:sldId id="285" r:id="rId12"/>
    <p:sldId id="286" r:id="rId13"/>
    <p:sldId id="293" r:id="rId14"/>
    <p:sldId id="289" r:id="rId15"/>
    <p:sldId id="287" r:id="rId16"/>
    <p:sldId id="284" r:id="rId17"/>
    <p:sldId id="291" r:id="rId18"/>
    <p:sldId id="292" r:id="rId19"/>
    <p:sldId id="258" r:id="rId20"/>
    <p:sldId id="277" r:id="rId2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B7D5"/>
    <a:srgbClr val="92B9D9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9"/>
    <p:restoredTop sz="94612"/>
  </p:normalViewPr>
  <p:slideViewPr>
    <p:cSldViewPr snapToGrid="0" snapToObjects="1" showGuides="1">
      <p:cViewPr varScale="1">
        <p:scale>
          <a:sx n="85" d="100"/>
          <a:sy n="85" d="100"/>
        </p:scale>
        <p:origin x="1336" y="168"/>
      </p:cViewPr>
      <p:guideLst>
        <p:guide pos="3840"/>
        <p:guide orient="horz" pos="216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7" Type="http://schemas.openxmlformats.org/officeDocument/2006/relationships/image" Target="../media/image62.wmf"/><Relationship Id="rId2" Type="http://schemas.openxmlformats.org/officeDocument/2006/relationships/image" Target="../media/image27.wmf"/><Relationship Id="rId1" Type="http://schemas.openxmlformats.org/officeDocument/2006/relationships/image" Target="../media/image6.e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14.wmf"/><Relationship Id="rId2" Type="http://schemas.openxmlformats.org/officeDocument/2006/relationships/image" Target="../media/image15.wmf"/><Relationship Id="rId1" Type="http://schemas.openxmlformats.org/officeDocument/2006/relationships/image" Target="../media/image12.wmf"/><Relationship Id="rId6" Type="http://schemas.openxmlformats.org/officeDocument/2006/relationships/image" Target="../media/image1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5.wmf"/><Relationship Id="rId7" Type="http://schemas.openxmlformats.org/officeDocument/2006/relationships/image" Target="../media/image28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7.wmf"/><Relationship Id="rId5" Type="http://schemas.openxmlformats.org/officeDocument/2006/relationships/image" Target="../media/image6.emf"/><Relationship Id="rId4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14.wmf"/><Relationship Id="rId1" Type="http://schemas.openxmlformats.org/officeDocument/2006/relationships/image" Target="../media/image15.wmf"/><Relationship Id="rId4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41.wmf"/><Relationship Id="rId1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1.wmf"/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FF18E-DCEA-4940-A647-16B6DFF72444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3526D-D4CE-114D-8C32-A2553BA4727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618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63526D-D4CE-114D-8C32-A2553BA4727D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773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16A6-F4CC-6043-92E4-2CC0025099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16A6-F4CC-6043-92E4-2CC0025099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83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16A6-F4CC-6043-92E4-2CC0025099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7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1E36E-ED4A-2E43-A2FE-585CEBF86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33D0C-6297-8248-8170-CEFFE8167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8526B-8DB4-D748-8058-A240DEDB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765E2-73A6-C84B-BF07-B7033546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438D6-2450-A24E-8781-83FABB90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4922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DF0B-3786-6E4C-8C61-2E2C149F0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5EF2B-7860-3649-8746-73EBAD9D0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D8BAB-DB5D-1B4D-B4CE-4E262995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16C6-FD16-6A42-AFB2-72141E8B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401AD-E537-514B-BFD3-078E6B94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117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CF14EA-01B6-2144-9D51-9A137E32A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8A68A-2053-AE4D-AF75-16D5F233C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7B097-E3AE-E546-9BD3-F2879CC0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A3D8C-4592-5448-ADB0-0A48DB31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EADA-9B1D-6A47-B961-F8AF2729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944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00A0-D57F-4440-895B-64A84519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8EBC-EFA0-0844-BEB8-57D3B70B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2755-8105-8C41-9677-4C71969A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E4AD4-97B8-D947-A9D1-7F413FD4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2C303-A8CF-D44B-99CF-6DC74CE0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32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8180-692F-1043-B24A-66F5B285A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55165-A39E-5E45-B4C7-D3102ABDA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9AD5C-0D72-6842-BE09-286B4E37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44504-9B43-FE43-AAB7-F5E9DC605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72B6D-073B-DB4E-88E5-1BD70479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12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E960-A7B1-184D-BF78-892547B6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D62F0-12F6-CA44-AF87-59D0A63BA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2A5CE-B9E7-EA4D-AD11-F7724284B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774DB-0875-344B-A8F0-54587B06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61690-84B0-B640-97BE-82237549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B5DAF-79F6-D845-B1A2-F83B9461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59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2EB9-DEAF-0C48-B33B-7D1B8B65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4E8B5-5250-9C4B-BF69-D3682FC24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E1532-2D80-5043-8B7C-527D830BE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9DF70-0F49-1646-9BCD-970525F58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918C7-BFE5-5C42-A0C7-883F16ABC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AB7035-27A5-9D43-BCCE-FF89C64AF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10CB7B-F90E-FD4D-88CD-7F12607F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287AE7-13FC-BC45-8CFD-112E69D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288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0ED0-194E-4D49-ADA6-5D815D5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2E03A-C204-4F4B-AE0E-78E0D5A76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C3AA5-D341-AA4E-991C-38B179D7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D2DE9-1804-7D4B-88E9-EBB1A395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65855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38F01-F0D6-C84F-A90E-D3EF0677C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E0EDA-C242-C546-A46A-4A397415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08D5E-3F10-F048-A53D-9EF0CA82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9633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C40A-5729-324A-8490-53489E7A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C3DD9-1F57-C24F-9DF1-B52C9249D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F6A79-0F12-C84F-8FF6-2CCD9077D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F24EF-CF1B-8241-B2EB-245817AF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F66BA-CC00-0843-BD1E-1B806F752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6AC7D-4BD7-414E-9122-769051B9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338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E24F-271A-BE4F-87E7-36B9334F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9F9D2F-6D2E-C740-8AC7-298C61F91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E0ED7-1071-A34C-8E47-9E365800B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BCCD5-BA5E-344A-905A-7BCFD28E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29DB8-9793-AE41-A6E5-8E4125FB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45964-5CD1-3543-B682-C3754BB5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958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A4ED2-6DE2-0249-9E67-1AE43EEC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1530E-4ED4-9045-8721-23374E4E6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95548-3152-4F45-B2F8-EFA3962F3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F9366-0452-F342-B34C-7431EB70EB9F}" type="datetimeFigureOut">
              <a:rPr lang="en-BE" smtClean="0"/>
              <a:t>19/11/2020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D1B05-2207-C544-BA5A-9E8069498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1C100-1D3B-334D-B9F7-5567B226F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B03B6-A500-E74C-8CB1-BB8049730A7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361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oleObject" Target="../embeddings/oleObject8.bin"/><Relationship Id="rId7" Type="http://schemas.openxmlformats.org/officeDocument/2006/relationships/image" Target="../media/image36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11" Type="http://schemas.openxmlformats.org/officeDocument/2006/relationships/image" Target="../media/image34.wmf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15.wmf"/><Relationship Id="rId9" Type="http://schemas.openxmlformats.org/officeDocument/2006/relationships/image" Target="../media/image3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video" Target="../media/media1.mp4"/><Relationship Id="rId7" Type="http://schemas.openxmlformats.org/officeDocument/2006/relationships/oleObject" Target="../embeddings/oleObject25.bin"/><Relationship Id="rId2" Type="http://schemas.microsoft.com/office/2007/relationships/media" Target="../media/media1.mp4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png"/><Relationship Id="rId11" Type="http://schemas.openxmlformats.org/officeDocument/2006/relationships/image" Target="../media/image40.tiff"/><Relationship Id="rId5" Type="http://schemas.openxmlformats.org/officeDocument/2006/relationships/image" Target="../media/image10.gif"/><Relationship Id="rId10" Type="http://schemas.openxmlformats.org/officeDocument/2006/relationships/image" Target="../media/image38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oleObject" Target="../embeddings/oleObject26.bin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8.wmf"/><Relationship Id="rId9" Type="http://schemas.openxmlformats.org/officeDocument/2006/relationships/image" Target="../media/image3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44.gif"/><Relationship Id="rId4" Type="http://schemas.openxmlformats.org/officeDocument/2006/relationships/image" Target="../media/image38.wmf"/><Relationship Id="rId9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4.emf"/><Relationship Id="rId4" Type="http://schemas.openxmlformats.org/officeDocument/2006/relationships/image" Target="../media/image3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6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3.bin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7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7.wmf"/><Relationship Id="rId11" Type="http://schemas.openxmlformats.org/officeDocument/2006/relationships/image" Target="../media/image59.wmf"/><Relationship Id="rId5" Type="http://schemas.openxmlformats.org/officeDocument/2006/relationships/oleObject" Target="../embeddings/oleObject32.bin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6.emf"/><Relationship Id="rId9" Type="http://schemas.openxmlformats.org/officeDocument/2006/relationships/image" Target="../media/image30.jpeg"/><Relationship Id="rId14" Type="http://schemas.openxmlformats.org/officeDocument/2006/relationships/oleObject" Target="../embeddings/oleObject3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oleObject" Target="../embeddings/oleObject6.bin"/><Relationship Id="rId3" Type="http://schemas.openxmlformats.org/officeDocument/2006/relationships/image" Target="../media/image17.emf"/><Relationship Id="rId7" Type="http://schemas.openxmlformats.org/officeDocument/2006/relationships/image" Target="../media/image13.wmf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15" Type="http://schemas.openxmlformats.org/officeDocument/2006/relationships/image" Target="../media/image19.jpeg"/><Relationship Id="rId10" Type="http://schemas.openxmlformats.org/officeDocument/2006/relationships/image" Target="../media/image14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2.wmf"/><Relationship Id="rId3" Type="http://schemas.openxmlformats.org/officeDocument/2006/relationships/oleObject" Target="../embeddings/oleObject7.bin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1.wmf"/><Relationship Id="rId5" Type="http://schemas.openxmlformats.org/officeDocument/2006/relationships/image" Target="../media/image18.jpeg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12.wmf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18.bin"/><Relationship Id="rId18" Type="http://schemas.openxmlformats.org/officeDocument/2006/relationships/oleObject" Target="../embeddings/oleObject20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6.emf"/><Relationship Id="rId1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1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26.wmf"/><Relationship Id="rId19" Type="http://schemas.openxmlformats.org/officeDocument/2006/relationships/image" Target="../media/image29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oleObject" Target="../embeddings/oleObject21.bin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4.wmf"/><Relationship Id="rId5" Type="http://schemas.openxmlformats.org/officeDocument/2006/relationships/image" Target="../media/image35.png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31.wmf"/><Relationship Id="rId9" Type="http://schemas.openxmlformats.org/officeDocument/2006/relationships/image" Target="../media/image3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76F105-18E2-3340-97AE-405F9BFCF296}"/>
              </a:ext>
            </a:extLst>
          </p:cNvPr>
          <p:cNvSpPr txBox="1"/>
          <p:nvPr/>
        </p:nvSpPr>
        <p:spPr>
          <a:xfrm>
            <a:off x="3656410" y="236384"/>
            <a:ext cx="563295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latin typeface="Speak Pro" panose="020B0504020101020102" pitchFamily="34" charset="0"/>
              </a:rPr>
              <a:t>Ksenia Komarova</a:t>
            </a:r>
            <a:endParaRPr lang="en-US" sz="800" dirty="0">
              <a:latin typeface="Speak Pro" panose="020B0504020101020102" pitchFamily="34" charset="0"/>
            </a:endParaRPr>
          </a:p>
          <a:p>
            <a:pPr algn="ctr"/>
            <a:r>
              <a:rPr lang="en-US" sz="800" dirty="0">
                <a:latin typeface="Speak Pro" panose="020B0504020101020102" pitchFamily="34" charset="0"/>
              </a:rPr>
              <a:t> </a:t>
            </a:r>
          </a:p>
          <a:p>
            <a:pPr algn="ctr"/>
            <a:r>
              <a:rPr lang="en-US" sz="2200" dirty="0">
                <a:latin typeface="Speak Pro" panose="020B0504020101020102" pitchFamily="34" charset="0"/>
              </a:rPr>
              <a:t>The Fritz Haber Center for Molecular Dynamics</a:t>
            </a:r>
          </a:p>
          <a:p>
            <a:pPr algn="ctr"/>
            <a:r>
              <a:rPr lang="en-US" sz="2200" dirty="0">
                <a:latin typeface="Speak Pro" panose="020B0504020101020102" pitchFamily="34" charset="0"/>
              </a:rPr>
              <a:t>The Hebrew University of Jerusalem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736927-4BC8-0C4D-953C-A562448D90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5709" y="1105436"/>
            <a:ext cx="233363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769F4-8809-4848-A9AA-DCCDBA4A65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0065" y="4128652"/>
            <a:ext cx="3512854" cy="2634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BA9-B33E-6340-8C6A-5E4999EB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DC3E59-4A12-4D41-86F6-96EF6D9E69AC}"/>
              </a:ext>
            </a:extLst>
          </p:cNvPr>
          <p:cNvSpPr/>
          <p:nvPr/>
        </p:nvSpPr>
        <p:spPr>
          <a:xfrm>
            <a:off x="2094944" y="2238626"/>
            <a:ext cx="87792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Speak Pro" panose="020B0504020101020102" pitchFamily="34" charset="0"/>
                <a:ea typeface="Calibri" panose="020F0502020204030204" pitchFamily="34" charset="0"/>
              </a:rPr>
              <a:t>Surprisal of a </a:t>
            </a:r>
            <a:r>
              <a:rPr lang="en-US" sz="3600" b="1" dirty="0">
                <a:solidFill>
                  <a:srgbClr val="FF0000"/>
                </a:solidFill>
                <a:latin typeface="Speak Pro" panose="020B0504020101020102" pitchFamily="34" charset="0"/>
                <a:ea typeface="Calibri" panose="020F0502020204030204" pitchFamily="34" charset="0"/>
              </a:rPr>
              <a:t>quantum</a:t>
            </a:r>
            <a:r>
              <a:rPr lang="en-US" sz="3600" dirty="0">
                <a:latin typeface="Speak Pro" panose="020B0504020101020102" pitchFamily="34" charset="0"/>
                <a:ea typeface="Calibri" panose="020F0502020204030204" pitchFamily="34" charset="0"/>
              </a:rPr>
              <a:t> state: </a:t>
            </a:r>
          </a:p>
          <a:p>
            <a:pPr algn="ctr"/>
            <a:r>
              <a:rPr lang="en-US" sz="3600" dirty="0">
                <a:latin typeface="Speak Pro" panose="020B0504020101020102" pitchFamily="34" charset="0"/>
                <a:ea typeface="Calibri" panose="020F0502020204030204" pitchFamily="34" charset="0"/>
              </a:rPr>
              <a:t>Dynamics, compact representation and coherence effects</a:t>
            </a:r>
            <a:r>
              <a:rPr lang="en-BE" sz="3600" dirty="0">
                <a:effectLst/>
                <a:latin typeface="Speak Pro" panose="020B0504020101020102" pitchFamily="34" charset="0"/>
              </a:rPr>
              <a:t> </a:t>
            </a:r>
            <a:endParaRPr lang="en-BE" sz="3600" dirty="0">
              <a:latin typeface="Speak Pro" panose="020B0504020101020102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BF2070-BE76-7C49-AAD3-4AAA31AD03E0}"/>
              </a:ext>
            </a:extLst>
          </p:cNvPr>
          <p:cNvSpPr/>
          <p:nvPr/>
        </p:nvSpPr>
        <p:spPr>
          <a:xfrm>
            <a:off x="-14990" y="6200775"/>
            <a:ext cx="12206990" cy="65722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BE" dirty="0">
                <a:latin typeface="Speak Pro" panose="020B0504020101020102" pitchFamily="34" charset="0"/>
              </a:rPr>
              <a:t>                                         VISTA Seminars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A9005-8B97-F048-8E8C-5866D234C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510493-9F16-4644-8A25-A853D4AC5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0E345-531E-1D46-AADE-C9D114C5BA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6383" y="6238066"/>
            <a:ext cx="871720" cy="574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D97BE2-6732-994B-84B0-456A46D57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E89932-8431-EC4A-918C-0D54A1B73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306892-8F82-C24E-9E91-088F7BD2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909E0-0F71-BE4A-9F11-D83BCD31A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BB7E88-284B-584C-A103-3D292F43BC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10"/>
          <a:stretch/>
        </p:blipFill>
        <p:spPr>
          <a:xfrm>
            <a:off x="0" y="-780461"/>
            <a:ext cx="1743075" cy="76492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AC9964-0AA2-E44B-8707-032E2198C636}"/>
              </a:ext>
            </a:extLst>
          </p:cNvPr>
          <p:cNvSpPr/>
          <p:nvPr/>
        </p:nvSpPr>
        <p:spPr>
          <a:xfrm>
            <a:off x="1863774" y="63465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BE" dirty="0">
                <a:solidFill>
                  <a:schemeClr val="bg1"/>
                </a:solidFill>
                <a:latin typeface="Speak Pro" panose="020B0504020101020102" pitchFamily="34" charset="0"/>
              </a:rPr>
              <a:t>November 19  2020 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94902A-0EE3-1447-BFEE-97F8908B2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7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B2172E-C651-48E6-9F8A-B15FCF2565C9}"/>
              </a:ext>
            </a:extLst>
          </p:cNvPr>
          <p:cNvSpPr txBox="1"/>
          <p:nvPr/>
        </p:nvSpPr>
        <p:spPr>
          <a:xfrm>
            <a:off x="152400" y="118534"/>
            <a:ext cx="71849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Dominant constraints in the vibrational basis</a:t>
            </a:r>
            <a:endParaRPr lang="en-BE" sz="3000" b="1" dirty="0">
              <a:latin typeface="Speak Pro" panose="020B0504020101020102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D0B6B1-A763-4AC5-9F14-8C59B8B201BA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0DB947B-7BD4-B249-8FFC-B4CDD09A2E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052729"/>
              </p:ext>
            </p:extLst>
          </p:nvPr>
        </p:nvGraphicFramePr>
        <p:xfrm>
          <a:off x="1711742" y="3801434"/>
          <a:ext cx="740733" cy="673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5" name="Equation" r:id="rId3" imgW="279360" imgH="253800" progId="Equation.DSMT4">
                  <p:embed/>
                </p:oleObj>
              </mc:Choice>
              <mc:Fallback>
                <p:oleObj name="Equation" r:id="rId3" imgW="279360" imgH="2538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20BB5CF-5196-4293-950E-1E92878EE7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1742" y="3801434"/>
                        <a:ext cx="740733" cy="673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84AD33E-C574-6A4A-BF3E-01ED04E1A2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19081"/>
              </p:ext>
            </p:extLst>
          </p:nvPr>
        </p:nvGraphicFramePr>
        <p:xfrm>
          <a:off x="2528116" y="3722200"/>
          <a:ext cx="1991727" cy="684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6" name="Equation" r:id="rId5" imgW="774360" imgH="266400" progId="Equation.DSMT4">
                  <p:embed/>
                </p:oleObj>
              </mc:Choice>
              <mc:Fallback>
                <p:oleObj name="Equation" r:id="rId5" imgW="774360" imgH="2664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46A292E6-C4E9-4DF6-91C2-3185FB4C5E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8116" y="3722200"/>
                        <a:ext cx="1991727" cy="684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CA91386-C377-A248-9195-4B669B60718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362" y="1071160"/>
            <a:ext cx="4441044" cy="5629985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55A38ED-6C86-2347-938F-026FC7B57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397750"/>
              </p:ext>
            </p:extLst>
          </p:nvPr>
        </p:nvGraphicFramePr>
        <p:xfrm>
          <a:off x="1503699" y="1467917"/>
          <a:ext cx="30765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7" name="Equation" r:id="rId8" imgW="1269720" imgH="393480" progId="Equation.DSMT4">
                  <p:embed/>
                </p:oleObj>
              </mc:Choice>
              <mc:Fallback>
                <p:oleObj name="Equation" r:id="rId8" imgW="1269720" imgH="3934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B78E48B2-7571-4C18-AFB7-4F1D4085D7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3699" y="1467917"/>
                        <a:ext cx="3076575" cy="95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B6D8431-DC7A-554D-B31A-505277090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376051"/>
              </p:ext>
            </p:extLst>
          </p:nvPr>
        </p:nvGraphicFramePr>
        <p:xfrm>
          <a:off x="1359449" y="2775039"/>
          <a:ext cx="3180395" cy="714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8" name="Equation" r:id="rId10" imgW="1130040" imgH="253800" progId="Equation.DSMT4">
                  <p:embed/>
                </p:oleObj>
              </mc:Choice>
              <mc:Fallback>
                <p:oleObj name="Equation" r:id="rId10" imgW="1130040" imgH="2538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02D0243C-0C3F-4FC7-8C17-02EC691FB6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59449" y="2775039"/>
                        <a:ext cx="3180395" cy="714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52668B-D873-2242-B3EF-B8C2BF4767BC}"/>
              </a:ext>
            </a:extLst>
          </p:cNvPr>
          <p:cNvSpPr txBox="1"/>
          <p:nvPr/>
        </p:nvSpPr>
        <p:spPr>
          <a:xfrm>
            <a:off x="11872026" y="6489700"/>
            <a:ext cx="380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8</a:t>
            </a:r>
            <a:endParaRPr lang="en-BE" sz="2200" b="1" dirty="0">
              <a:solidFill>
                <a:srgbClr val="00B0F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2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6D78C-7B81-F941-A916-234F612A01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5424170"/>
            <a:ext cx="2540000" cy="1459230"/>
          </a:xfrm>
          <a:prstGeom prst="rect">
            <a:avLst/>
          </a:prstGeom>
        </p:spPr>
      </p:pic>
      <p:pic>
        <p:nvPicPr>
          <p:cNvPr id="14" name="Diab.mp4" descr="Diab.mp4">
            <a:hlinkClick r:id="" action="ppaction://media"/>
            <a:extLst>
              <a:ext uri="{FF2B5EF4-FFF2-40B4-BE49-F238E27FC236}">
                <a16:creationId xmlns:a16="http://schemas.microsoft.com/office/drawing/2014/main" id="{377AC62F-B3FF-164A-ADD3-964EB8059AE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14165" t="12520" r="14326"/>
          <a:stretch/>
        </p:blipFill>
        <p:spPr>
          <a:xfrm>
            <a:off x="562136" y="1801458"/>
            <a:ext cx="5231562" cy="3600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5E1832-672B-3F40-8C95-E75922C2DD09}"/>
              </a:ext>
            </a:extLst>
          </p:cNvPr>
          <p:cNvSpPr txBox="1"/>
          <p:nvPr/>
        </p:nvSpPr>
        <p:spPr>
          <a:xfrm>
            <a:off x="152400" y="118534"/>
            <a:ext cx="104141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Compact representation of the non-adiabatic transfer in pyrazine</a:t>
            </a:r>
            <a:endParaRPr lang="en-BE" sz="3000" b="1" dirty="0">
              <a:latin typeface="Speak Pro" panose="020B0504020101020102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26D997-17B3-BF42-9DFC-8B10A94A8784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>
            <a:extLst>
              <a:ext uri="{FF2B5EF4-FFF2-40B4-BE49-F238E27FC236}">
                <a16:creationId xmlns:a16="http://schemas.microsoft.com/office/drawing/2014/main" id="{B21ACACB-7D60-1C40-88A4-46D30771A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879" y="1019330"/>
            <a:ext cx="222399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E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50D7F21-4A65-634C-9B9E-AFE1DF0F9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52179"/>
              </p:ext>
            </p:extLst>
          </p:nvPr>
        </p:nvGraphicFramePr>
        <p:xfrm>
          <a:off x="6648450" y="857250"/>
          <a:ext cx="4197350" cy="178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0" name="Equation" r:id="rId7" imgW="2527200" imgH="1054080" progId="Equation.DSMT4">
                  <p:embed/>
                </p:oleObj>
              </mc:Choice>
              <mc:Fallback>
                <p:oleObj name="Equation" r:id="rId7" imgW="2527200" imgH="10540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8450" y="857250"/>
                        <a:ext cx="4197350" cy="17827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91B7081-6856-EC42-B189-F2BD0BC6CEA5}"/>
              </a:ext>
            </a:extLst>
          </p:cNvPr>
          <p:cNvSpPr txBox="1"/>
          <p:nvPr/>
        </p:nvSpPr>
        <p:spPr>
          <a:xfrm>
            <a:off x="1926241" y="5267980"/>
            <a:ext cx="2421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peak Pro" panose="020B0504020101020102" pitchFamily="34" charset="0"/>
              </a:rPr>
              <a:t>Coupling mode</a:t>
            </a:r>
            <a:endParaRPr lang="en-BE" sz="2500" dirty="0">
              <a:latin typeface="Speak Pro" panose="020B0504020101020102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EAFB3-EFDC-124A-BA4F-F089A44AE101}"/>
              </a:ext>
            </a:extLst>
          </p:cNvPr>
          <p:cNvSpPr txBox="1"/>
          <p:nvPr/>
        </p:nvSpPr>
        <p:spPr>
          <a:xfrm>
            <a:off x="682057" y="1526503"/>
            <a:ext cx="23375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500" b="1" dirty="0">
                <a:solidFill>
                  <a:srgbClr val="00B050"/>
                </a:solidFill>
                <a:latin typeface="Speak Pro" panose="020B0504020101020102" pitchFamily="34" charset="0"/>
              </a:rPr>
              <a:t>Population in S</a:t>
            </a:r>
            <a:r>
              <a:rPr lang="en-BE" sz="2500" b="1" baseline="-25000" dirty="0">
                <a:solidFill>
                  <a:srgbClr val="00B050"/>
                </a:solidFill>
                <a:latin typeface="Speak Pro" panose="020B0504020101020102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8D192-E968-504C-BBCF-22E090EB7E5D}"/>
              </a:ext>
            </a:extLst>
          </p:cNvPr>
          <p:cNvSpPr txBox="1"/>
          <p:nvPr/>
        </p:nvSpPr>
        <p:spPr>
          <a:xfrm>
            <a:off x="669566" y="3477718"/>
            <a:ext cx="22526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500" b="1" dirty="0">
                <a:latin typeface="Speak Pro" panose="020B0504020101020102" pitchFamily="34" charset="0"/>
              </a:rPr>
              <a:t>Population in S</a:t>
            </a:r>
            <a:r>
              <a:rPr lang="en-BE" sz="2500" b="1" baseline="-25000" dirty="0">
                <a:latin typeface="Speak Pro" panose="020B0504020101020102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368996-763E-A14B-8C50-F974FB5D29F4}"/>
              </a:ext>
            </a:extLst>
          </p:cNvPr>
          <p:cNvSpPr txBox="1"/>
          <p:nvPr/>
        </p:nvSpPr>
        <p:spPr>
          <a:xfrm>
            <a:off x="11779038" y="6505198"/>
            <a:ext cx="3609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9</a:t>
            </a:r>
            <a:endParaRPr lang="en-BE" sz="2200" b="1" dirty="0">
              <a:solidFill>
                <a:srgbClr val="00B0F0"/>
              </a:solidFill>
              <a:latin typeface="Ink Free" panose="03080402000500000000" pitchFamily="66" charset="0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87F80007-C2D1-EC44-95A0-B70FAD1C2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426" y="39124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E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8461B379-3046-CE40-9C3D-467B6474B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544049"/>
              </p:ext>
            </p:extLst>
          </p:nvPr>
        </p:nvGraphicFramePr>
        <p:xfrm>
          <a:off x="1358211" y="812560"/>
          <a:ext cx="3989307" cy="635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1" name="Equation" r:id="rId9" imgW="2006280" imgH="317160" progId="Equation.DSMT4">
                  <p:embed/>
                </p:oleObj>
              </mc:Choice>
              <mc:Fallback>
                <p:oleObj name="Equation" r:id="rId9" imgW="2006280" imgH="3171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3528F16-8127-124E-80AB-8A0D512931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211" y="812560"/>
                        <a:ext cx="3989307" cy="6352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DB3C34-0943-3F48-A0C4-38A4ABD0EC8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2374" y="2923082"/>
            <a:ext cx="5337193" cy="37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B3661-D56A-C847-8322-DBA879618692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4F5912-CD2B-2046-AAB8-00215A850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83802"/>
              </p:ext>
            </p:extLst>
          </p:nvPr>
        </p:nvGraphicFramePr>
        <p:xfrm>
          <a:off x="1447800" y="781975"/>
          <a:ext cx="8788400" cy="23163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1829873468"/>
                    </a:ext>
                  </a:extLst>
                </a:gridCol>
                <a:gridCol w="1978521">
                  <a:extLst>
                    <a:ext uri="{9D8B030D-6E8A-4147-A177-3AD203B41FA5}">
                      <a16:colId xmlns:a16="http://schemas.microsoft.com/office/drawing/2014/main" val="2696202986"/>
                    </a:ext>
                  </a:extLst>
                </a:gridCol>
                <a:gridCol w="4320679">
                  <a:extLst>
                    <a:ext uri="{9D8B030D-6E8A-4147-A177-3AD203B41FA5}">
                      <a16:colId xmlns:a16="http://schemas.microsoft.com/office/drawing/2014/main" val="2471289718"/>
                    </a:ext>
                  </a:extLst>
                </a:gridCol>
              </a:tblGrid>
              <a:tr h="346708">
                <a:tc>
                  <a:txBody>
                    <a:bodyPr/>
                    <a:lstStyle/>
                    <a:p>
                      <a:pPr algn="l"/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 </a:t>
                      </a:r>
                      <a:endParaRPr lang="en-BE" sz="22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Gelfand basis</a:t>
                      </a:r>
                      <a:endParaRPr lang="en-BE" sz="22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Dominant constraints</a:t>
                      </a:r>
                      <a:endParaRPr lang="en-BE" sz="22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12215"/>
                  </a:ext>
                </a:extLst>
              </a:tr>
              <a:tr h="8668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Small initial shift</a:t>
                      </a:r>
                      <a:endParaRPr lang="en-BE" sz="18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400</a:t>
                      </a:r>
                      <a:endParaRPr lang="en-BE" sz="2200" b="1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16</a:t>
                      </a:r>
                      <a:endParaRPr lang="en-BE" sz="2200" b="1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 </a:t>
                      </a:r>
                      <a:endParaRPr lang="en-BE" sz="22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5500"/>
                  </a:ext>
                </a:extLst>
              </a:tr>
              <a:tr h="101874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Large initial shift</a:t>
                      </a:r>
                      <a:endParaRPr lang="en-BE" sz="18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1600</a:t>
                      </a:r>
                      <a:endParaRPr lang="en-BE" sz="2200" b="1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24</a:t>
                      </a:r>
                      <a:endParaRPr lang="en-BE" sz="2200" b="1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46150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3528F16-8127-124E-80AB-8A0D51293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791896"/>
              </p:ext>
            </p:extLst>
          </p:nvPr>
        </p:nvGraphicFramePr>
        <p:xfrm>
          <a:off x="6432756" y="1494227"/>
          <a:ext cx="3803444" cy="605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5" name="Equation" r:id="rId3" imgW="2006280" imgH="317160" progId="Equation.DSMT4">
                  <p:embed/>
                </p:oleObj>
              </mc:Choice>
              <mc:Fallback>
                <p:oleObj name="Equation" r:id="rId3" imgW="2006280" imgH="3171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2756" y="1494227"/>
                        <a:ext cx="3803444" cy="6056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521A97C-4CAA-CD44-B753-BB2457A5BC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121892"/>
              </p:ext>
            </p:extLst>
          </p:nvPr>
        </p:nvGraphicFramePr>
        <p:xfrm>
          <a:off x="5795654" y="2523968"/>
          <a:ext cx="4440546" cy="56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6" name="Equation" r:id="rId5" imgW="2514600" imgH="317160" progId="Equation.DSMT4">
                  <p:embed/>
                </p:oleObj>
              </mc:Choice>
              <mc:Fallback>
                <p:oleObj name="Equation" r:id="rId5" imgW="2514600" imgH="3171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654" y="2523968"/>
                        <a:ext cx="4440546" cy="56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FDE3BD0-1FD9-EE48-AF89-C67E6013782E}"/>
              </a:ext>
            </a:extLst>
          </p:cNvPr>
          <p:cNvSpPr txBox="1"/>
          <p:nvPr/>
        </p:nvSpPr>
        <p:spPr>
          <a:xfrm>
            <a:off x="152400" y="118534"/>
            <a:ext cx="35373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Dominant constraints</a:t>
            </a:r>
            <a:endParaRPr lang="en-BE" sz="3000" b="1" dirty="0">
              <a:latin typeface="Speak Pro" panose="020B0504020101020102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63D82-03CC-8941-9DF4-E5E28628768A}"/>
              </a:ext>
            </a:extLst>
          </p:cNvPr>
          <p:cNvSpPr txBox="1"/>
          <p:nvPr/>
        </p:nvSpPr>
        <p:spPr>
          <a:xfrm>
            <a:off x="11770426" y="6489700"/>
            <a:ext cx="468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10</a:t>
            </a:r>
            <a:endParaRPr lang="en-BE" sz="2200" b="1" dirty="0">
              <a:solidFill>
                <a:srgbClr val="00B0F0"/>
              </a:solidFill>
              <a:latin typeface="Ink Free" panose="03080402000500000000" pitchFamily="66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2359E0-83A5-B445-8A1F-EAEDC0EE8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88" y="3327164"/>
            <a:ext cx="6335471" cy="3530836"/>
          </a:xfrm>
          <a:prstGeom prst="rect">
            <a:avLst/>
          </a:prstGeom>
        </p:spPr>
      </p:pic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AB878A3-5583-C94B-81C1-C3D98BEF6C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248780"/>
              </p:ext>
            </p:extLst>
          </p:nvPr>
        </p:nvGraphicFramePr>
        <p:xfrm>
          <a:off x="9422296" y="734205"/>
          <a:ext cx="1968922" cy="442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7" name="Equation" r:id="rId8" imgW="1130040" imgH="253800" progId="Equation.DSMT4">
                  <p:embed/>
                </p:oleObj>
              </mc:Choice>
              <mc:Fallback>
                <p:oleObj name="Equation" r:id="rId8" imgW="113004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5B6D8431-DC7A-554D-B31A-505277090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22296" y="734205"/>
                        <a:ext cx="1968922" cy="442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3219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B3661-D56A-C847-8322-DBA879618692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4F5912-CD2B-2046-AAB8-00215A850B33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781975"/>
          <a:ext cx="8788400" cy="23163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1829873468"/>
                    </a:ext>
                  </a:extLst>
                </a:gridCol>
                <a:gridCol w="1978521">
                  <a:extLst>
                    <a:ext uri="{9D8B030D-6E8A-4147-A177-3AD203B41FA5}">
                      <a16:colId xmlns:a16="http://schemas.microsoft.com/office/drawing/2014/main" val="2696202986"/>
                    </a:ext>
                  </a:extLst>
                </a:gridCol>
                <a:gridCol w="4320679">
                  <a:extLst>
                    <a:ext uri="{9D8B030D-6E8A-4147-A177-3AD203B41FA5}">
                      <a16:colId xmlns:a16="http://schemas.microsoft.com/office/drawing/2014/main" val="2471289718"/>
                    </a:ext>
                  </a:extLst>
                </a:gridCol>
              </a:tblGrid>
              <a:tr h="346708">
                <a:tc>
                  <a:txBody>
                    <a:bodyPr/>
                    <a:lstStyle/>
                    <a:p>
                      <a:pPr algn="l"/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 </a:t>
                      </a:r>
                      <a:endParaRPr lang="en-BE" sz="22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Gelfand basis</a:t>
                      </a:r>
                      <a:endParaRPr lang="en-BE" sz="22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Dominant constraints</a:t>
                      </a:r>
                      <a:endParaRPr lang="en-BE" sz="22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12215"/>
                  </a:ext>
                </a:extLst>
              </a:tr>
              <a:tr h="86684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Small initial shift</a:t>
                      </a:r>
                      <a:endParaRPr lang="en-BE" sz="18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400</a:t>
                      </a:r>
                      <a:endParaRPr lang="en-BE" sz="2200" b="1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16</a:t>
                      </a:r>
                      <a:endParaRPr lang="en-BE" sz="2200" b="1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 </a:t>
                      </a:r>
                      <a:endParaRPr lang="en-BE" sz="22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5500"/>
                  </a:ext>
                </a:extLst>
              </a:tr>
              <a:tr h="101874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Large initial shift</a:t>
                      </a:r>
                      <a:endParaRPr lang="en-BE" sz="1800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1600</a:t>
                      </a:r>
                      <a:endParaRPr lang="en-BE" sz="2200" b="1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effectLst/>
                          <a:latin typeface="Speak Pro" panose="020B0504020101020102" pitchFamily="34" charset="0"/>
                        </a:rPr>
                        <a:t>24</a:t>
                      </a:r>
                      <a:endParaRPr lang="en-BE" sz="2200" b="1" dirty="0">
                        <a:solidFill>
                          <a:schemeClr val="tx1"/>
                        </a:solidFill>
                        <a:effectLst/>
                        <a:latin typeface="Speak Pro" panose="020B0504020101020102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46150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3528F16-8127-124E-80AB-8A0D512931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2756" y="1494227"/>
          <a:ext cx="3803444" cy="605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6" name="Equation" r:id="rId3" imgW="2006280" imgH="317160" progId="Equation.DSMT4">
                  <p:embed/>
                </p:oleObj>
              </mc:Choice>
              <mc:Fallback>
                <p:oleObj name="Equation" r:id="rId3" imgW="2006280" imgH="3171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3528F16-8127-124E-80AB-8A0D512931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2756" y="1494227"/>
                        <a:ext cx="3803444" cy="6056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521A97C-4CAA-CD44-B753-BB2457A5BC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654" y="2523968"/>
          <a:ext cx="4440546" cy="56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7" name="Equation" r:id="rId5" imgW="2514600" imgH="317160" progId="Equation.DSMT4">
                  <p:embed/>
                </p:oleObj>
              </mc:Choice>
              <mc:Fallback>
                <p:oleObj name="Equation" r:id="rId5" imgW="2514600" imgH="31716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521A97C-4CAA-CD44-B753-BB2457A5BC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654" y="2523968"/>
                        <a:ext cx="4440546" cy="560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FDE3BD0-1FD9-EE48-AF89-C67E6013782E}"/>
              </a:ext>
            </a:extLst>
          </p:cNvPr>
          <p:cNvSpPr txBox="1"/>
          <p:nvPr/>
        </p:nvSpPr>
        <p:spPr>
          <a:xfrm>
            <a:off x="152400" y="118534"/>
            <a:ext cx="35373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Dominant constraints</a:t>
            </a:r>
            <a:endParaRPr lang="en-BE" sz="3000" b="1" dirty="0">
              <a:latin typeface="Speak Pro" panose="020B0504020101020102" pitchFamily="34" charset="0"/>
            </a:endParaRP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ADD5382-C54F-1448-AF83-C39FE888CB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8741" y="5275427"/>
          <a:ext cx="2810132" cy="1370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8" name="Equation" r:id="rId7" imgW="1015920" imgH="495000" progId="Equation.DSMT4">
                  <p:embed/>
                </p:oleObj>
              </mc:Choice>
              <mc:Fallback>
                <p:oleObj name="Equation" r:id="rId7" imgW="1015920" imgH="4950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8ADD5382-C54F-1448-AF83-C39FE888CB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8741" y="5275427"/>
                        <a:ext cx="2810132" cy="13709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EC63D82-03CC-8941-9DF4-E5E28628768A}"/>
              </a:ext>
            </a:extLst>
          </p:cNvPr>
          <p:cNvSpPr txBox="1"/>
          <p:nvPr/>
        </p:nvSpPr>
        <p:spPr>
          <a:xfrm>
            <a:off x="11770426" y="6489700"/>
            <a:ext cx="468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10</a:t>
            </a:r>
            <a:endParaRPr lang="en-BE" sz="2200" b="1" dirty="0">
              <a:solidFill>
                <a:srgbClr val="00B0F0"/>
              </a:solidFill>
              <a:latin typeface="Ink Free" panose="03080402000500000000" pitchFamily="66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2359E0-83A5-B445-8A1F-EAEDC0EE8F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488" y="3327164"/>
            <a:ext cx="6335471" cy="3530836"/>
          </a:xfrm>
          <a:prstGeom prst="rect">
            <a:avLst/>
          </a:prstGeom>
        </p:spPr>
      </p:pic>
      <p:sp>
        <p:nvSpPr>
          <p:cNvPr id="21" name="Thought Bubble: Cloud 25">
            <a:extLst>
              <a:ext uri="{FF2B5EF4-FFF2-40B4-BE49-F238E27FC236}">
                <a16:creationId xmlns:a16="http://schemas.microsoft.com/office/drawing/2014/main" id="{FCE3C200-6967-804C-9B06-B696C7453483}"/>
              </a:ext>
            </a:extLst>
          </p:cNvPr>
          <p:cNvSpPr/>
          <p:nvPr/>
        </p:nvSpPr>
        <p:spPr>
          <a:xfrm>
            <a:off x="8621401" y="3028013"/>
            <a:ext cx="3570599" cy="2401827"/>
          </a:xfrm>
          <a:prstGeom prst="cloudCallout">
            <a:avLst>
              <a:gd name="adj1" fmla="val -34049"/>
              <a:gd name="adj2" fmla="val 5634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2200" dirty="0">
                <a:latin typeface="Speak Pro" panose="020B0504020101020102" pitchFamily="34" charset="0"/>
              </a:rPr>
              <a:t>Constraint</a:t>
            </a:r>
            <a:r>
              <a:rPr lang="en-US" sz="2200" dirty="0">
                <a:latin typeface="Speak Pro" panose="020B0504020101020102" pitchFamily="34" charset="0"/>
              </a:rPr>
              <a:t>s</a:t>
            </a:r>
            <a:r>
              <a:rPr lang="en-BE" sz="2200" dirty="0">
                <a:latin typeface="Speak Pro" panose="020B0504020101020102" pitchFamily="34" charset="0"/>
              </a:rPr>
              <a:t> responsible for the </a:t>
            </a:r>
          </a:p>
          <a:p>
            <a:pPr algn="ctr"/>
            <a:r>
              <a:rPr lang="en-BE" sz="2200" dirty="0">
                <a:latin typeface="Speak Pro" panose="020B0504020101020102" pitchFamily="34" charset="0"/>
              </a:rPr>
              <a:t>bi-gaussian shape of the S</a:t>
            </a:r>
            <a:r>
              <a:rPr lang="en-BE" sz="2200" baseline="-25000" dirty="0">
                <a:latin typeface="Speak Pro" panose="020B0504020101020102" pitchFamily="34" charset="0"/>
              </a:rPr>
              <a:t>1</a:t>
            </a:r>
            <a:r>
              <a:rPr lang="en-BE" sz="2200" dirty="0">
                <a:latin typeface="Speak Pro" panose="020B0504020101020102" pitchFamily="34" charset="0"/>
              </a:rPr>
              <a:t> wave packet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557D53-5049-6942-8C9F-7A6E78B72A5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7476" y="5399499"/>
            <a:ext cx="1294778" cy="11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0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6C274-1BC7-1541-A184-2AFE248A01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287" y="1181204"/>
            <a:ext cx="6951385" cy="51371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EE473D-3D04-E342-A85B-5073843C1B2C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9E70D1-7C55-774E-ACF6-3C45F0B2FF97}"/>
              </a:ext>
            </a:extLst>
          </p:cNvPr>
          <p:cNvSpPr txBox="1"/>
          <p:nvPr/>
        </p:nvSpPr>
        <p:spPr>
          <a:xfrm>
            <a:off x="152400" y="118534"/>
            <a:ext cx="55964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Surprisal based quantum dynamics</a:t>
            </a:r>
            <a:endParaRPr lang="en-BE" sz="3000" b="1" dirty="0">
              <a:latin typeface="Speak Pro" panose="020B05040201010201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ECCE9-A865-BB45-B567-564409C502EC}"/>
              </a:ext>
            </a:extLst>
          </p:cNvPr>
          <p:cNvSpPr/>
          <p:nvPr/>
        </p:nvSpPr>
        <p:spPr>
          <a:xfrm>
            <a:off x="6149009" y="2756452"/>
            <a:ext cx="291548" cy="265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663335-9ECE-934F-9F08-EBE185A02DB4}"/>
              </a:ext>
            </a:extLst>
          </p:cNvPr>
          <p:cNvSpPr/>
          <p:nvPr/>
        </p:nvSpPr>
        <p:spPr>
          <a:xfrm>
            <a:off x="7812157" y="1649896"/>
            <a:ext cx="291548" cy="265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2F30E-C6C0-8748-B17A-0AD9AC818FE5}"/>
              </a:ext>
            </a:extLst>
          </p:cNvPr>
          <p:cNvSpPr txBox="1"/>
          <p:nvPr/>
        </p:nvSpPr>
        <p:spPr>
          <a:xfrm>
            <a:off x="6056243" y="2557670"/>
            <a:ext cx="8066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NxN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8961A-4AF0-654C-87AA-1A6D5B78B431}"/>
              </a:ext>
            </a:extLst>
          </p:cNvPr>
          <p:cNvSpPr txBox="1"/>
          <p:nvPr/>
        </p:nvSpPr>
        <p:spPr>
          <a:xfrm>
            <a:off x="7745896" y="1623392"/>
            <a:ext cx="8066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NxN</a:t>
            </a:r>
          </a:p>
        </p:txBody>
      </p:sp>
    </p:spTree>
    <p:extLst>
      <p:ext uri="{BB962C8B-B14F-4D97-AF65-F5344CB8AC3E}">
        <p14:creationId xmlns:p14="http://schemas.microsoft.com/office/powerpoint/2010/main" val="382833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89785D-9C79-1C4F-9D3F-70F56C261D8E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B14B8AD-00FB-4044-BC38-B98BD2AB2CFD}"/>
              </a:ext>
            </a:extLst>
          </p:cNvPr>
          <p:cNvSpPr txBox="1"/>
          <p:nvPr/>
        </p:nvSpPr>
        <p:spPr>
          <a:xfrm>
            <a:off x="152400" y="118534"/>
            <a:ext cx="31614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Acknowledgements</a:t>
            </a:r>
            <a:endParaRPr lang="en-BE" sz="3000" b="1" dirty="0">
              <a:latin typeface="Speak Pro" panose="020B0504020101020102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6645E-8289-114D-906F-A767417F4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668" y="1209185"/>
            <a:ext cx="1485088" cy="1485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450BE-3AEC-D144-811C-F64A5BA00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201" y="1263620"/>
            <a:ext cx="1372224" cy="1372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FFE2CC-3A77-B548-82CB-01D1EFC756B5}"/>
              </a:ext>
            </a:extLst>
          </p:cNvPr>
          <p:cNvSpPr txBox="1"/>
          <p:nvPr/>
        </p:nvSpPr>
        <p:spPr>
          <a:xfrm>
            <a:off x="3674860" y="2712967"/>
            <a:ext cx="2133341" cy="461665"/>
          </a:xfrm>
          <a:prstGeom prst="rect">
            <a:avLst/>
          </a:prstGeom>
          <a:noFill/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peak Pro" panose="020B0504020101020102" pitchFamily="34" charset="0"/>
                <a:ea typeface="Century Gothic" charset="0"/>
                <a:cs typeface="Century Gothic" charset="0"/>
              </a:rPr>
              <a:t>Prof. F. </a:t>
            </a:r>
            <a:r>
              <a:rPr lang="en-US" sz="2400" dirty="0" err="1">
                <a:latin typeface="Speak Pro" panose="020B0504020101020102" pitchFamily="34" charset="0"/>
                <a:ea typeface="Century Gothic" charset="0"/>
                <a:cs typeface="Century Gothic" charset="0"/>
              </a:rPr>
              <a:t>Remacle</a:t>
            </a:r>
            <a:endParaRPr lang="en-US" sz="2400" dirty="0">
              <a:latin typeface="Speak Pro" panose="020B0504020101020102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753AD-AAE7-7243-9B40-2131BDBF6A0A}"/>
              </a:ext>
            </a:extLst>
          </p:cNvPr>
          <p:cNvSpPr txBox="1"/>
          <p:nvPr/>
        </p:nvSpPr>
        <p:spPr>
          <a:xfrm>
            <a:off x="650065" y="2712967"/>
            <a:ext cx="2648546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peak Pro" panose="020B0504020101020102" pitchFamily="34" charset="0"/>
                <a:ea typeface="Century Gothic" charset="0"/>
                <a:cs typeface="Century Gothic" charset="0"/>
              </a:rPr>
              <a:t>Prof. Raphael Levine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D5566C-154F-564F-895B-E1C54ADC1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507" y="3877976"/>
            <a:ext cx="1403425" cy="16665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3FFC51-C7F0-894E-A220-3FA79A707638}"/>
              </a:ext>
            </a:extLst>
          </p:cNvPr>
          <p:cNvSpPr/>
          <p:nvPr/>
        </p:nvSpPr>
        <p:spPr>
          <a:xfrm>
            <a:off x="510895" y="5636605"/>
            <a:ext cx="2115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peak Pro" panose="020B0504020101020102" pitchFamily="34" charset="0"/>
                <a:ea typeface="Century Gothic" charset="0"/>
                <a:cs typeface="Century Gothic" charset="0"/>
              </a:rPr>
              <a:t>Prof. Y. </a:t>
            </a:r>
            <a:r>
              <a:rPr lang="en-US" sz="2400" dirty="0" err="1">
                <a:latin typeface="Speak Pro" panose="020B0504020101020102" pitchFamily="34" charset="0"/>
                <a:ea typeface="Century Gothic" charset="0"/>
                <a:cs typeface="Century Gothic" charset="0"/>
              </a:rPr>
              <a:t>Alhassid</a:t>
            </a:r>
            <a:endParaRPr lang="en-US" sz="2400" dirty="0">
              <a:latin typeface="Speak Pro" panose="020B0504020101020102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0452A0-796D-7040-B000-5066EA80D8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840" y="3877978"/>
            <a:ext cx="1249420" cy="16665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52B4F4-77C9-1B44-8C97-ED883DB4CB53}"/>
              </a:ext>
            </a:extLst>
          </p:cNvPr>
          <p:cNvSpPr/>
          <p:nvPr/>
        </p:nvSpPr>
        <p:spPr>
          <a:xfrm>
            <a:off x="3204043" y="5636605"/>
            <a:ext cx="1930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peak Pro" panose="020B0504020101020102" pitchFamily="34" charset="0"/>
                <a:ea typeface="Century Gothic" charset="0"/>
                <a:cs typeface="Century Gothic" charset="0"/>
              </a:rPr>
              <a:t>Prof. N. </a:t>
            </a:r>
            <a:r>
              <a:rPr lang="en-US" sz="2400" dirty="0" err="1">
                <a:latin typeface="Speak Pro" panose="020B0504020101020102" pitchFamily="34" charset="0"/>
                <a:ea typeface="Century Gothic" charset="0"/>
                <a:cs typeface="Century Gothic" charset="0"/>
              </a:rPr>
              <a:t>Tishby</a:t>
            </a:r>
            <a:endParaRPr lang="en-US" sz="2400" dirty="0">
              <a:latin typeface="Speak Pro" panose="020B0504020101020102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A22ADE-6275-B141-99D0-582B87B88E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4161" y="2147623"/>
            <a:ext cx="3817624" cy="3691046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3513EF-4D4D-6943-9AF6-EA86E0D00564}"/>
              </a:ext>
            </a:extLst>
          </p:cNvPr>
          <p:cNvSpPr txBox="1"/>
          <p:nvPr/>
        </p:nvSpPr>
        <p:spPr>
          <a:xfrm>
            <a:off x="5664528" y="5636605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peak Pro" panose="020B0504020101020102" pitchFamily="34" charset="0"/>
                <a:cs typeface="Century Gothic"/>
              </a:rPr>
              <a:t>Prof. S. Kais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271515-70C0-A54C-B4FC-DCF9FCB8752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1836" y="876335"/>
            <a:ext cx="2529256" cy="889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F1F5C0-803E-784D-9B21-EA39ED357D57}"/>
              </a:ext>
            </a:extLst>
          </p:cNvPr>
          <p:cNvSpPr txBox="1"/>
          <p:nvPr/>
        </p:nvSpPr>
        <p:spPr>
          <a:xfrm>
            <a:off x="959370" y="3087977"/>
            <a:ext cx="2039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Speak Pro" panose="020B0504020101020102" pitchFamily="34" charset="0"/>
              </a:rPr>
              <a:t>Hebrew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3B081-6E5D-F546-B47A-0BE6C96F3702}"/>
              </a:ext>
            </a:extLst>
          </p:cNvPr>
          <p:cNvSpPr txBox="1"/>
          <p:nvPr/>
        </p:nvSpPr>
        <p:spPr>
          <a:xfrm>
            <a:off x="3675090" y="3087977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Speak Pro" panose="020B0504020101020102" pitchFamily="34" charset="0"/>
              </a:rPr>
              <a:t>University of Liege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E7AE5-2913-EF4F-BB5D-93C5169FB9E0}"/>
              </a:ext>
            </a:extLst>
          </p:cNvPr>
          <p:cNvSpPr txBox="1"/>
          <p:nvPr/>
        </p:nvSpPr>
        <p:spPr>
          <a:xfrm>
            <a:off x="3150433" y="6061026"/>
            <a:ext cx="2039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Speak Pro" panose="020B0504020101020102" pitchFamily="34" charset="0"/>
              </a:rPr>
              <a:t>Hebrew University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ED4F98-5665-E443-804F-E85511EDEFA4}"/>
              </a:ext>
            </a:extLst>
          </p:cNvPr>
          <p:cNvSpPr txBox="1"/>
          <p:nvPr/>
        </p:nvSpPr>
        <p:spPr>
          <a:xfrm>
            <a:off x="739515" y="6061026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Speak Pro" panose="020B0504020101020102" pitchFamily="34" charset="0"/>
              </a:rPr>
              <a:t>Yale University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D047F5-F9D8-794E-B04E-15C9D7EFF693}"/>
              </a:ext>
            </a:extLst>
          </p:cNvPr>
          <p:cNvSpPr txBox="1"/>
          <p:nvPr/>
        </p:nvSpPr>
        <p:spPr>
          <a:xfrm>
            <a:off x="5523876" y="6061026"/>
            <a:ext cx="1972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Speak Pro" panose="020B0504020101020102" pitchFamily="34" charset="0"/>
              </a:rPr>
              <a:t>Purdue University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37122-B55A-B54C-97C7-6E2B2185DFE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620" y="3885804"/>
            <a:ext cx="2040432" cy="167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3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746B5-C274-A44F-815A-96832B064F2B}"/>
              </a:ext>
            </a:extLst>
          </p:cNvPr>
          <p:cNvSpPr txBox="1"/>
          <p:nvPr/>
        </p:nvSpPr>
        <p:spPr>
          <a:xfrm>
            <a:off x="5591332" y="3028014"/>
            <a:ext cx="6263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4000" dirty="0">
                <a:latin typeface="Speak Pro" panose="020B0504020101020102" pitchFamily="34" charset="0"/>
              </a:rPr>
              <a:t>Thank you for your attention!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BF5D7-50A2-6843-AA08-9349AD52EE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345" y="403277"/>
            <a:ext cx="4705350" cy="62738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544030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79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B2172E-C651-48E6-9F8A-B15FCF2565C9}"/>
              </a:ext>
            </a:extLst>
          </p:cNvPr>
          <p:cNvSpPr txBox="1"/>
          <p:nvPr/>
        </p:nvSpPr>
        <p:spPr>
          <a:xfrm>
            <a:off x="152400" y="118534"/>
            <a:ext cx="71849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Dominant constraints in the vibrational basis</a:t>
            </a:r>
            <a:endParaRPr lang="en-BE" sz="3000" b="1" dirty="0">
              <a:latin typeface="Speak Pro" panose="020B0504020101020102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D0B6B1-A763-4AC5-9F14-8C59B8B201BA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B6D8431-DC7A-554D-B31A-505277090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558483"/>
              </p:ext>
            </p:extLst>
          </p:nvPr>
        </p:nvGraphicFramePr>
        <p:xfrm>
          <a:off x="4133645" y="5719717"/>
          <a:ext cx="3180395" cy="714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7" name="Equation" r:id="rId3" imgW="1130040" imgH="253800" progId="Equation.DSMT4">
                  <p:embed/>
                </p:oleObj>
              </mc:Choice>
              <mc:Fallback>
                <p:oleObj name="Equation" r:id="rId3" imgW="113004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5B6D8431-DC7A-554D-B31A-505277090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33645" y="5719717"/>
                        <a:ext cx="3180395" cy="714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52668B-D873-2242-B3EF-B8C2BF4767BC}"/>
              </a:ext>
            </a:extLst>
          </p:cNvPr>
          <p:cNvSpPr txBox="1"/>
          <p:nvPr/>
        </p:nvSpPr>
        <p:spPr>
          <a:xfrm>
            <a:off x="11872026" y="6489700"/>
            <a:ext cx="3609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9</a:t>
            </a:r>
            <a:endParaRPr lang="en-BE" sz="2200" b="1" dirty="0">
              <a:solidFill>
                <a:srgbClr val="00B0F0"/>
              </a:solidFill>
              <a:latin typeface="Ink Free" panose="03080402000500000000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A0F58A-607D-2C45-9304-EB81A6877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09" y="2012841"/>
            <a:ext cx="10930181" cy="37835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336C5-DBC1-AF46-9AAF-5414C31D3FA3}"/>
              </a:ext>
            </a:extLst>
          </p:cNvPr>
          <p:cNvSpPr txBox="1"/>
          <p:nvPr/>
        </p:nvSpPr>
        <p:spPr>
          <a:xfrm>
            <a:off x="1549831" y="1038386"/>
            <a:ext cx="9159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dirty="0">
                <a:latin typeface="Speak Pro" panose="020B0504020101020102" pitchFamily="34" charset="0"/>
              </a:rPr>
              <a:t>Set of 16 </a:t>
            </a:r>
            <a:r>
              <a:rPr lang="en-BE" sz="2400" b="1" dirty="0">
                <a:latin typeface="Speak Pro" panose="020B0504020101020102" pitchFamily="34" charset="0"/>
              </a:rPr>
              <a:t>time-independent constraints </a:t>
            </a:r>
            <a:r>
              <a:rPr lang="en-BE" sz="2400" dirty="0">
                <a:latin typeface="Speak Pro" panose="020B0504020101020102" pitchFamily="34" charset="0"/>
              </a:rPr>
              <a:t>for the direct product Hilbert space of electronic and nuclear degrees of freedom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B9853-FC1F-ED46-ACF4-20636AC3A0AB}"/>
              </a:ext>
            </a:extLst>
          </p:cNvPr>
          <p:cNvSpPr/>
          <p:nvPr/>
        </p:nvSpPr>
        <p:spPr>
          <a:xfrm>
            <a:off x="3962400" y="2712720"/>
            <a:ext cx="74676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FC68F-391B-B14A-92D4-B4875FB3E85F}"/>
              </a:ext>
            </a:extLst>
          </p:cNvPr>
          <p:cNvSpPr/>
          <p:nvPr/>
        </p:nvSpPr>
        <p:spPr>
          <a:xfrm>
            <a:off x="5791200" y="2727960"/>
            <a:ext cx="74676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719CC-62BA-3948-ADC2-F6B604098710}"/>
              </a:ext>
            </a:extLst>
          </p:cNvPr>
          <p:cNvSpPr/>
          <p:nvPr/>
        </p:nvSpPr>
        <p:spPr>
          <a:xfrm>
            <a:off x="7726680" y="2712720"/>
            <a:ext cx="74676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D8FD01-3D74-A846-8127-37CB58E295E8}"/>
              </a:ext>
            </a:extLst>
          </p:cNvPr>
          <p:cNvSpPr/>
          <p:nvPr/>
        </p:nvSpPr>
        <p:spPr>
          <a:xfrm>
            <a:off x="9768840" y="2727960"/>
            <a:ext cx="74676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337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B8AE75-A528-3444-B870-F7F815C9C0BB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7B0090-DB33-1B44-A121-B7FCDCF63D60}"/>
              </a:ext>
            </a:extLst>
          </p:cNvPr>
          <p:cNvSpPr txBox="1"/>
          <p:nvPr/>
        </p:nvSpPr>
        <p:spPr>
          <a:xfrm>
            <a:off x="152400" y="118534"/>
            <a:ext cx="78654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3000" b="1" dirty="0">
                <a:latin typeface="Speak Pro" panose="020B0504020101020102" pitchFamily="34" charset="0"/>
              </a:rPr>
              <a:t>Surprisal analysis and maximal entropy formalism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62F360-8DAE-2544-8272-A2B9B5DE3F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36" y="2739995"/>
            <a:ext cx="1694514" cy="2386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0FDBD8-3B80-DA42-A698-A9061A50936D}"/>
              </a:ext>
            </a:extLst>
          </p:cNvPr>
          <p:cNvSpPr txBox="1"/>
          <p:nvPr/>
        </p:nvSpPr>
        <p:spPr>
          <a:xfrm>
            <a:off x="43943" y="2071137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Information Theory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6B4610-A8DB-C845-AFF6-0F948C23454F}"/>
              </a:ext>
            </a:extLst>
          </p:cNvPr>
          <p:cNvCxnSpPr>
            <a:cxnSpLocks/>
          </p:cNvCxnSpPr>
          <p:nvPr/>
        </p:nvCxnSpPr>
        <p:spPr>
          <a:xfrm>
            <a:off x="1032935" y="1447940"/>
            <a:ext cx="8348135" cy="0"/>
          </a:xfrm>
          <a:prstGeom prst="straightConnector1">
            <a:avLst/>
          </a:prstGeom>
          <a:ln w="38100" cap="rnd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6B760A5-6151-2447-ABD9-FDD3B4034103}"/>
              </a:ext>
            </a:extLst>
          </p:cNvPr>
          <p:cNvSpPr/>
          <p:nvPr/>
        </p:nvSpPr>
        <p:spPr>
          <a:xfrm>
            <a:off x="1490135" y="1295539"/>
            <a:ext cx="36000" cy="36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5988D2-AD1E-B04A-B8CC-D7EF5896CE33}"/>
              </a:ext>
            </a:extLst>
          </p:cNvPr>
          <p:cNvSpPr txBox="1"/>
          <p:nvPr/>
        </p:nvSpPr>
        <p:spPr>
          <a:xfrm>
            <a:off x="1083736" y="1701940"/>
            <a:ext cx="877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200" b="1" dirty="0">
                <a:latin typeface="Ink Free" panose="03080402000500000000" pitchFamily="66" charset="0"/>
              </a:rPr>
              <a:t>1948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D78894-CE98-3843-BA45-A7621B794F0D}"/>
              </a:ext>
            </a:extLst>
          </p:cNvPr>
          <p:cNvSpPr/>
          <p:nvPr/>
        </p:nvSpPr>
        <p:spPr>
          <a:xfrm>
            <a:off x="2980268" y="2346966"/>
            <a:ext cx="31157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Information Theory and </a:t>
            </a:r>
          </a:p>
          <a:p>
            <a:pPr algn="ctr"/>
            <a:r>
              <a:rPr lang="en-GB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Statistical </a:t>
            </a:r>
          </a:p>
          <a:p>
            <a:pPr algn="ctr"/>
            <a:r>
              <a:rPr lang="en-GB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Mechanics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FA989C-E27A-0F40-A777-CE1444934347}"/>
              </a:ext>
            </a:extLst>
          </p:cNvPr>
          <p:cNvSpPr/>
          <p:nvPr/>
        </p:nvSpPr>
        <p:spPr>
          <a:xfrm>
            <a:off x="4437366" y="1295539"/>
            <a:ext cx="36000" cy="36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0B3EB8-6961-884B-B3C0-E4743472F346}"/>
              </a:ext>
            </a:extLst>
          </p:cNvPr>
          <p:cNvSpPr txBox="1"/>
          <p:nvPr/>
        </p:nvSpPr>
        <p:spPr>
          <a:xfrm>
            <a:off x="3997100" y="1701940"/>
            <a:ext cx="8082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200" b="1" dirty="0">
                <a:latin typeface="Ink Free" panose="03080402000500000000" pitchFamily="66" charset="0"/>
              </a:rPr>
              <a:t>1957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EE18F2-AFD7-9947-ABDC-DFDC9E27CF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110" y="3810000"/>
            <a:ext cx="1795229" cy="224852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ED01C8F-494A-2B46-984D-84FC7B6AC260}"/>
              </a:ext>
            </a:extLst>
          </p:cNvPr>
          <p:cNvSpPr/>
          <p:nvPr/>
        </p:nvSpPr>
        <p:spPr>
          <a:xfrm>
            <a:off x="5052409" y="233197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2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Information Theory</a:t>
            </a:r>
          </a:p>
          <a:p>
            <a:pPr algn="ctr"/>
            <a:r>
              <a:rPr lang="en-GB" sz="20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and</a:t>
            </a:r>
          </a:p>
          <a:p>
            <a:pPr algn="ctr"/>
            <a:r>
              <a:rPr lang="en-GB" sz="20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Chemical </a:t>
            </a:r>
          </a:p>
          <a:p>
            <a:pPr algn="ctr"/>
            <a:r>
              <a:rPr lang="en-GB" sz="20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Change</a:t>
            </a:r>
            <a:endParaRPr lang="en-BE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FBCBB-D5DE-274C-B705-56B9B6A5F6C6}"/>
              </a:ext>
            </a:extLst>
          </p:cNvPr>
          <p:cNvSpPr/>
          <p:nvPr/>
        </p:nvSpPr>
        <p:spPr>
          <a:xfrm>
            <a:off x="7923138" y="1295539"/>
            <a:ext cx="36000" cy="36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C7962B-9FFE-214B-A981-81B64121ACDA}"/>
              </a:ext>
            </a:extLst>
          </p:cNvPr>
          <p:cNvSpPr txBox="1"/>
          <p:nvPr/>
        </p:nvSpPr>
        <p:spPr>
          <a:xfrm>
            <a:off x="7578641" y="1701940"/>
            <a:ext cx="8451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200" b="1" dirty="0">
                <a:latin typeface="Ink Free" panose="03080402000500000000" pitchFamily="66" charset="0"/>
              </a:rPr>
              <a:t>1972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A339B4-8F3E-184F-9032-906352FF43F6}"/>
              </a:ext>
            </a:extLst>
          </p:cNvPr>
          <p:cNvSpPr txBox="1"/>
          <p:nvPr/>
        </p:nvSpPr>
        <p:spPr>
          <a:xfrm>
            <a:off x="9801602" y="959178"/>
            <a:ext cx="2390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>
                <a:latin typeface="Courier New" panose="02070309020205020404" pitchFamily="49" charset="0"/>
                <a:cs typeface="Courier New" panose="02070309020205020404" pitchFamily="49" charset="0"/>
              </a:rPr>
              <a:t>E.C. Kemble</a:t>
            </a:r>
          </a:p>
          <a:p>
            <a:r>
              <a:rPr lang="en-BE" dirty="0">
                <a:latin typeface="Courier New" panose="02070309020205020404" pitchFamily="49" charset="0"/>
                <a:cs typeface="Courier New" panose="02070309020205020404" pitchFamily="49" charset="0"/>
              </a:rPr>
              <a:t>A. Katz</a:t>
            </a:r>
          </a:p>
          <a:p>
            <a:r>
              <a:rPr lang="en-BE" dirty="0">
                <a:latin typeface="Courier New" panose="02070309020205020404" pitchFamily="49" charset="0"/>
                <a:cs typeface="Courier New" panose="02070309020205020404" pitchFamily="49" charset="0"/>
              </a:rPr>
              <a:t>E.H. Wichman</a:t>
            </a:r>
          </a:p>
          <a:p>
            <a:r>
              <a:rPr lang="en-BE" dirty="0">
                <a:latin typeface="Courier New" panose="02070309020205020404" pitchFamily="49" charset="0"/>
                <a:cs typeface="Courier New" panose="02070309020205020404" pitchFamily="49" charset="0"/>
              </a:rPr>
              <a:t>J.L. Kinsey</a:t>
            </a:r>
          </a:p>
          <a:p>
            <a:r>
              <a:rPr lang="en-BE" dirty="0">
                <a:latin typeface="Courier New" panose="02070309020205020404" pitchFamily="49" charset="0"/>
                <a:cs typeface="Courier New" panose="02070309020205020404" pitchFamily="49" charset="0"/>
              </a:rPr>
              <a:t>And many other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endParaRPr lang="en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DE5CC-CDFE-3D43-B179-C45697920C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0813" y="3765652"/>
            <a:ext cx="1775687" cy="2338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4BC7F-1A24-744A-A85D-4967D16C3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766" y="3871835"/>
            <a:ext cx="1606134" cy="21519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B14329-8EB4-1541-9D4C-40347FF18231}"/>
              </a:ext>
            </a:extLst>
          </p:cNvPr>
          <p:cNvSpPr/>
          <p:nvPr/>
        </p:nvSpPr>
        <p:spPr>
          <a:xfrm>
            <a:off x="496639" y="5208046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BE" dirty="0">
                <a:latin typeface="Courier New" panose="02070309020205020404" pitchFamily="49" charset="0"/>
                <a:cs typeface="Courier New" panose="02070309020205020404" pitchFamily="49" charset="0"/>
              </a:rPr>
              <a:t>Claude Shannon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1F476F-CD4D-FA46-AF60-F7E5B25F6F7F}"/>
              </a:ext>
            </a:extLst>
          </p:cNvPr>
          <p:cNvSpPr/>
          <p:nvPr/>
        </p:nvSpPr>
        <p:spPr>
          <a:xfrm>
            <a:off x="3632530" y="610745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Edwin Jaynes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86D089-A4AB-6949-9DA3-3D7D1D94EA2A}"/>
              </a:ext>
            </a:extLst>
          </p:cNvPr>
          <p:cNvSpPr/>
          <p:nvPr/>
        </p:nvSpPr>
        <p:spPr>
          <a:xfrm>
            <a:off x="5266545" y="6181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Richard Bernstein &amp; Raphael Levine </a:t>
            </a:r>
          </a:p>
        </p:txBody>
      </p:sp>
    </p:spTree>
    <p:extLst>
      <p:ext uri="{BB962C8B-B14F-4D97-AF65-F5344CB8AC3E}">
        <p14:creationId xmlns:p14="http://schemas.microsoft.com/office/powerpoint/2010/main" val="129090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2CC0FE-635C-E34D-92FE-16B0F0E26D3A}"/>
              </a:ext>
            </a:extLst>
          </p:cNvPr>
          <p:cNvSpPr/>
          <p:nvPr/>
        </p:nvSpPr>
        <p:spPr>
          <a:xfrm>
            <a:off x="1809505" y="427476"/>
            <a:ext cx="26100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peak Pro" panose="020B0504020101020102" pitchFamily="34" charset="0"/>
                <a:ea typeface="Calibri" panose="020F0502020204030204" pitchFamily="34" charset="0"/>
              </a:rPr>
              <a:t>Why surprisal?</a:t>
            </a:r>
            <a:endParaRPr lang="en-BE" sz="3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75729-DEFC-2445-BED6-450C42FAF766}"/>
              </a:ext>
            </a:extLst>
          </p:cNvPr>
          <p:cNvSpPr txBox="1"/>
          <p:nvPr/>
        </p:nvSpPr>
        <p:spPr>
          <a:xfrm>
            <a:off x="5601415" y="357483"/>
            <a:ext cx="5728491" cy="1893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BE" sz="2700" dirty="0">
                <a:latin typeface="Speak Pro" panose="020B0504020101020102" pitchFamily="34" charset="0"/>
              </a:rPr>
              <a:t>-  Effective computational method*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BE" sz="2700" dirty="0">
                <a:latin typeface="Speak Pro" panose="020B0504020101020102" pitchFamily="34" charset="0"/>
              </a:rPr>
              <a:t>High degree of the data compaction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BE" sz="2700" dirty="0">
                <a:latin typeface="Speak Pro" panose="020B0504020101020102" pitchFamily="34" charset="0"/>
              </a:rPr>
              <a:t>Novel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90D9C-5D61-D64F-8C75-EBC4BFF35808}"/>
              </a:ext>
            </a:extLst>
          </p:cNvPr>
          <p:cNvSpPr txBox="1"/>
          <p:nvPr/>
        </p:nvSpPr>
        <p:spPr>
          <a:xfrm>
            <a:off x="137140" y="2312909"/>
            <a:ext cx="789849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500" dirty="0">
                <a:latin typeface="Speak Pro" panose="020B0504020101020102" pitchFamily="34" charset="0"/>
              </a:rPr>
              <a:t>*Extensively applied in different fields:</a:t>
            </a:r>
          </a:p>
          <a:p>
            <a:endParaRPr lang="en-BE" sz="900" dirty="0">
              <a:latin typeface="Speak Pro" panose="020B0504020101020102" pitchFamily="34" charset="0"/>
            </a:endParaRPr>
          </a:p>
          <a:p>
            <a:r>
              <a:rPr lang="en-BE" sz="2500" dirty="0">
                <a:latin typeface="Speak Pro" panose="020B0504020101020102" pitchFamily="34" charset="0"/>
              </a:rPr>
              <a:t>    -&gt; to analyse the energy disposal in reaction dynamics</a:t>
            </a:r>
          </a:p>
          <a:p>
            <a:r>
              <a:rPr lang="en-BE" sz="2500" dirty="0">
                <a:latin typeface="Speak Pro" panose="020B0504020101020102" pitchFamily="34" charset="0"/>
              </a:rPr>
              <a:t> </a:t>
            </a:r>
          </a:p>
          <a:p>
            <a:endParaRPr lang="en-BE" sz="2500" dirty="0">
              <a:latin typeface="Speak Pro" panose="020B0504020101020102" pitchFamily="34" charset="0"/>
            </a:endParaRPr>
          </a:p>
          <a:p>
            <a:endParaRPr lang="en-BE" sz="2500" dirty="0">
              <a:latin typeface="Speak Pro" panose="020B0504020101020102" pitchFamily="34" charset="0"/>
            </a:endParaRPr>
          </a:p>
          <a:p>
            <a:endParaRPr lang="en-BE" sz="2500" dirty="0">
              <a:latin typeface="Speak Pro" panose="020B0504020101020102" pitchFamily="34" charset="0"/>
            </a:endParaRPr>
          </a:p>
          <a:p>
            <a:r>
              <a:rPr lang="en-BE" sz="2500" dirty="0">
                <a:latin typeface="Speak Pro" panose="020B0504020101020102" pitchFamily="34" charset="0"/>
              </a:rPr>
              <a:t>    -&gt; in system biology to</a:t>
            </a:r>
            <a:r>
              <a:rPr lang="en-US" sz="2500" dirty="0">
                <a:latin typeface="Speak Pro" panose="020B0504020101020102" pitchFamily="34" charset="0"/>
              </a:rPr>
              <a:t> characterize </a:t>
            </a:r>
          </a:p>
          <a:p>
            <a:r>
              <a:rPr lang="en-US" sz="2500" dirty="0">
                <a:latin typeface="Speak Pro" panose="020B0504020101020102" pitchFamily="34" charset="0"/>
              </a:rPr>
              <a:t>        dominant behavior patterns</a:t>
            </a:r>
            <a:endParaRPr lang="en-BE" sz="2500" dirty="0">
              <a:latin typeface="Speak Pro" panose="020B0504020101020102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0A309C-B69C-AC41-84CC-0D56BE646B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40000">
            <a:off x="8152423" y="2707842"/>
            <a:ext cx="3220718" cy="32149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DFA133-89AA-714F-9DAD-2E08B31BEB19}"/>
              </a:ext>
            </a:extLst>
          </p:cNvPr>
          <p:cNvSpPr txBox="1"/>
          <p:nvPr/>
        </p:nvSpPr>
        <p:spPr>
          <a:xfrm>
            <a:off x="8116793" y="5806934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peak Pro" panose="020B0504020101020102" pitchFamily="34" charset="0"/>
              </a:rPr>
              <a:t>Experimental </a:t>
            </a:r>
            <a:r>
              <a:rPr lang="en-BE" dirty="0">
                <a:latin typeface="Speak Pro" panose="020B0504020101020102" pitchFamily="34" charset="0"/>
              </a:rPr>
              <a:t>HD state distributions </a:t>
            </a:r>
          </a:p>
          <a:p>
            <a:pPr algn="ctr"/>
            <a:r>
              <a:rPr lang="en-BE" dirty="0">
                <a:latin typeface="Speak Pro" panose="020B0504020101020102" pitchFamily="34" charset="0"/>
              </a:rPr>
              <a:t>measured for H+D</a:t>
            </a:r>
            <a:r>
              <a:rPr lang="en-BE" baseline="-25000" dirty="0">
                <a:latin typeface="Speak Pro" panose="020B0504020101020102" pitchFamily="34" charset="0"/>
              </a:rPr>
              <a:t>2</a:t>
            </a:r>
            <a:r>
              <a:rPr lang="en-BE" dirty="0">
                <a:latin typeface="Speak Pro" panose="020B0504020101020102" pitchFamily="34" charset="0"/>
              </a:rPr>
              <a:t> collision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3D864-AEEC-9244-B1DC-2F9B47CC9AA9}"/>
              </a:ext>
            </a:extLst>
          </p:cNvPr>
          <p:cNvSpPr txBox="1"/>
          <p:nvPr/>
        </p:nvSpPr>
        <p:spPr>
          <a:xfrm>
            <a:off x="11890314" y="6489700"/>
            <a:ext cx="3080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1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7F70619-1556-CF48-B1FE-503F382B6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690526"/>
              </p:ext>
            </p:extLst>
          </p:nvPr>
        </p:nvGraphicFramePr>
        <p:xfrm>
          <a:off x="2206991" y="1159206"/>
          <a:ext cx="1554450" cy="64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5" r:id="rId5" imgW="584200" imgH="241300" progId="Equation.DSMT4">
                  <p:embed/>
                </p:oleObj>
              </mc:Choice>
              <mc:Fallback>
                <p:oleObj r:id="rId5" imgW="584200" imgH="2413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1DE09B4F-0641-4F05-8E4C-7642A04DFF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991" y="1159206"/>
                        <a:ext cx="1554450" cy="642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15A02C-035E-BE4D-91E4-520E12401076}"/>
              </a:ext>
            </a:extLst>
          </p:cNvPr>
          <p:cNvSpPr/>
          <p:nvPr/>
        </p:nvSpPr>
        <p:spPr>
          <a:xfrm>
            <a:off x="1005931" y="559761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BE" sz="1600" dirty="0">
                <a:latin typeface="Speak Pro" panose="020B0504020101020102" pitchFamily="34" charset="0"/>
              </a:rPr>
              <a:t>Zadran S et al. Surprisal analysis characterizes the free energy time course of cancer cells undergoing epithelial-to-mesenchymal transition. PNAS, 111:13235–13240 (2014)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E5024-B1B1-7D41-AD5D-52ECE08B78A9}"/>
              </a:ext>
            </a:extLst>
          </p:cNvPr>
          <p:cNvSpPr/>
          <p:nvPr/>
        </p:nvSpPr>
        <p:spPr>
          <a:xfrm>
            <a:off x="977086" y="3277904"/>
            <a:ext cx="65157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Speak Pro" panose="020B0504020101020102" pitchFamily="34" charset="0"/>
                <a:ea typeface="Calibri" panose="020F0502020204030204" pitchFamily="34" charset="0"/>
              </a:rPr>
              <a:t>R. B. Bernstein and R. D. Levine, "Entropy and Chemical Change. </a:t>
            </a:r>
          </a:p>
          <a:p>
            <a:r>
              <a:rPr lang="en-GB" sz="1600" dirty="0">
                <a:latin typeface="Speak Pro" panose="020B0504020101020102" pitchFamily="34" charset="0"/>
                <a:ea typeface="Calibri" panose="020F0502020204030204" pitchFamily="34" charset="0"/>
              </a:rPr>
              <a:t>I. Characterization of Product (and Reactant) Energy Distributions in Reactive Molecular Collisions: Information and Entropy Deficiency," J. Chem. Phys. </a:t>
            </a:r>
            <a:r>
              <a:rPr lang="en-GB" sz="1600" b="1" dirty="0">
                <a:latin typeface="Speak Pro" panose="020B0504020101020102" pitchFamily="34" charset="0"/>
                <a:ea typeface="Calibri" panose="020F0502020204030204" pitchFamily="34" charset="0"/>
              </a:rPr>
              <a:t>57</a:t>
            </a:r>
            <a:r>
              <a:rPr lang="en-GB" sz="1600" dirty="0">
                <a:latin typeface="Speak Pro" panose="020B0504020101020102" pitchFamily="34" charset="0"/>
                <a:ea typeface="Calibri" panose="020F0502020204030204" pitchFamily="34" charset="0"/>
              </a:rPr>
              <a:t>, 434-449 (1972)</a:t>
            </a:r>
            <a:r>
              <a:rPr lang="en-BE" sz="1600" dirty="0">
                <a:latin typeface="Speak Pro" panose="020B0504020101020102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682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BAA50E-043A-C64B-8206-E8D716E778D4}"/>
              </a:ext>
            </a:extLst>
          </p:cNvPr>
          <p:cNvSpPr txBox="1"/>
          <p:nvPr/>
        </p:nvSpPr>
        <p:spPr>
          <a:xfrm>
            <a:off x="152400" y="118534"/>
            <a:ext cx="39629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Density and its surprisal</a:t>
            </a:r>
            <a:endParaRPr lang="en-BE" sz="3000" b="1" dirty="0">
              <a:latin typeface="Speak Pro" panose="020B0504020101020102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46F6DE-645C-0A4C-A0CD-577CDD681742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771BCF-4238-D14F-93B5-0E1C9F3D1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751091"/>
              </p:ext>
            </p:extLst>
          </p:nvPr>
        </p:nvGraphicFramePr>
        <p:xfrm>
          <a:off x="4819062" y="1254870"/>
          <a:ext cx="1554450" cy="64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1" r:id="rId3" imgW="584200" imgH="241300" progId="Equation.DSMT4">
                  <p:embed/>
                </p:oleObj>
              </mc:Choice>
              <mc:Fallback>
                <p:oleObj r:id="rId3" imgW="584200" imgH="2413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771BCF-4238-D14F-93B5-0E1C9F3D12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062" y="1254870"/>
                        <a:ext cx="1554450" cy="642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23DFB25-19D1-684D-83DA-1B77168AD6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164066"/>
              </p:ext>
            </p:extLst>
          </p:nvPr>
        </p:nvGraphicFramePr>
        <p:xfrm>
          <a:off x="7986713" y="1262063"/>
          <a:ext cx="20605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2" name="Equation" r:id="rId5" imgW="799920" imgH="253800" progId="Equation.DSMT4">
                  <p:embed/>
                </p:oleObj>
              </mc:Choice>
              <mc:Fallback>
                <p:oleObj name="Equation" r:id="rId5" imgW="79992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23DFB25-19D1-684D-83DA-1B77168AD6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6713" y="1262063"/>
                        <a:ext cx="2060575" cy="655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C7448D9-F08C-4865-92E6-04DED24B56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159394"/>
              </p:ext>
            </p:extLst>
          </p:nvPr>
        </p:nvGraphicFramePr>
        <p:xfrm>
          <a:off x="547688" y="952500"/>
          <a:ext cx="31178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3" name="Equation" r:id="rId7" imgW="1295280" imgH="533160" progId="Equation.DSMT4">
                  <p:embed/>
                </p:oleObj>
              </mc:Choice>
              <mc:Fallback>
                <p:oleObj name="Equation" r:id="rId7" imgW="1295280" imgH="53316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4F73D790-F0A5-2D47-980D-33468ADCC6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952500"/>
                        <a:ext cx="3117850" cy="1276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30AB31AE-603E-4450-9FAD-DD627483F3E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8791" y="1945999"/>
            <a:ext cx="974681" cy="65450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7DC00D1-7A9A-4C9B-9DDF-FD86A7A21CAB}"/>
              </a:ext>
            </a:extLst>
          </p:cNvPr>
          <p:cNvSpPr txBox="1"/>
          <p:nvPr/>
        </p:nvSpPr>
        <p:spPr>
          <a:xfrm>
            <a:off x="4922169" y="1796195"/>
            <a:ext cx="13067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Speak Pro" panose="020B0504020101020102" pitchFamily="34" charset="0"/>
              </a:rPr>
              <a:t>Surprisal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1D50089-3845-469F-A74D-629AA079C60D}"/>
              </a:ext>
            </a:extLst>
          </p:cNvPr>
          <p:cNvSpPr/>
          <p:nvPr/>
        </p:nvSpPr>
        <p:spPr>
          <a:xfrm>
            <a:off x="4508501" y="1154140"/>
            <a:ext cx="2060576" cy="1176776"/>
          </a:xfrm>
          <a:custGeom>
            <a:avLst/>
            <a:gdLst>
              <a:gd name="connsiteX0" fmla="*/ 0 w 2060575"/>
              <a:gd name="connsiteY0" fmla="*/ 587608 h 1175216"/>
              <a:gd name="connsiteX1" fmla="*/ 1030288 w 2060575"/>
              <a:gd name="connsiteY1" fmla="*/ 0 h 1175216"/>
              <a:gd name="connsiteX2" fmla="*/ 2060576 w 2060575"/>
              <a:gd name="connsiteY2" fmla="*/ 587608 h 1175216"/>
              <a:gd name="connsiteX3" fmla="*/ 1030288 w 2060575"/>
              <a:gd name="connsiteY3" fmla="*/ 1175216 h 1175216"/>
              <a:gd name="connsiteX4" fmla="*/ 0 w 2060575"/>
              <a:gd name="connsiteY4" fmla="*/ 587608 h 1175216"/>
              <a:gd name="connsiteX0" fmla="*/ 0 w 2060576"/>
              <a:gd name="connsiteY0" fmla="*/ 589168 h 1176776"/>
              <a:gd name="connsiteX1" fmla="*/ 1030288 w 2060576"/>
              <a:gd name="connsiteY1" fmla="*/ 1560 h 1176776"/>
              <a:gd name="connsiteX2" fmla="*/ 2060576 w 2060576"/>
              <a:gd name="connsiteY2" fmla="*/ 589168 h 1176776"/>
              <a:gd name="connsiteX3" fmla="*/ 1030288 w 2060576"/>
              <a:gd name="connsiteY3" fmla="*/ 1176776 h 1176776"/>
              <a:gd name="connsiteX4" fmla="*/ 0 w 2060576"/>
              <a:gd name="connsiteY4" fmla="*/ 589168 h 1176776"/>
              <a:gd name="connsiteX0" fmla="*/ 0 w 2060576"/>
              <a:gd name="connsiteY0" fmla="*/ 589168 h 1187615"/>
              <a:gd name="connsiteX1" fmla="*/ 1030288 w 2060576"/>
              <a:gd name="connsiteY1" fmla="*/ 1560 h 1187615"/>
              <a:gd name="connsiteX2" fmla="*/ 2060576 w 2060576"/>
              <a:gd name="connsiteY2" fmla="*/ 589168 h 1187615"/>
              <a:gd name="connsiteX3" fmla="*/ 1030288 w 2060576"/>
              <a:gd name="connsiteY3" fmla="*/ 1176776 h 1187615"/>
              <a:gd name="connsiteX4" fmla="*/ 0 w 2060576"/>
              <a:gd name="connsiteY4" fmla="*/ 589168 h 1187615"/>
              <a:gd name="connsiteX0" fmla="*/ 0 w 2060576"/>
              <a:gd name="connsiteY0" fmla="*/ 589168 h 1176776"/>
              <a:gd name="connsiteX1" fmla="*/ 1030288 w 2060576"/>
              <a:gd name="connsiteY1" fmla="*/ 1560 h 1176776"/>
              <a:gd name="connsiteX2" fmla="*/ 2060576 w 2060576"/>
              <a:gd name="connsiteY2" fmla="*/ 589168 h 1176776"/>
              <a:gd name="connsiteX3" fmla="*/ 1030288 w 2060576"/>
              <a:gd name="connsiteY3" fmla="*/ 1176776 h 1176776"/>
              <a:gd name="connsiteX4" fmla="*/ 0 w 2060576"/>
              <a:gd name="connsiteY4" fmla="*/ 589168 h 117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0576" h="1176776">
                <a:moveTo>
                  <a:pt x="0" y="589168"/>
                </a:moveTo>
                <a:cubicBezTo>
                  <a:pt x="0" y="264641"/>
                  <a:pt x="219976" y="-23840"/>
                  <a:pt x="1030288" y="1560"/>
                </a:cubicBezTo>
                <a:cubicBezTo>
                  <a:pt x="1840600" y="26960"/>
                  <a:pt x="2060576" y="264641"/>
                  <a:pt x="2060576" y="589168"/>
                </a:cubicBezTo>
                <a:cubicBezTo>
                  <a:pt x="2060576" y="913695"/>
                  <a:pt x="1662800" y="1176776"/>
                  <a:pt x="1030288" y="1176776"/>
                </a:cubicBezTo>
                <a:cubicBezTo>
                  <a:pt x="397776" y="1176776"/>
                  <a:pt x="0" y="913695"/>
                  <a:pt x="0" y="589168"/>
                </a:cubicBezTo>
                <a:close/>
              </a:path>
            </a:pathLst>
          </a:custGeom>
          <a:noFill/>
          <a:ln w="22225">
            <a:solidFill>
              <a:schemeClr val="tx1"/>
            </a:solidFill>
          </a:ln>
          <a:effectLst>
            <a:outerShdw blurRad="38100" dist="127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59C14607-066B-40F4-AB35-EDE8FA4953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301832"/>
              </p:ext>
            </p:extLst>
          </p:nvPr>
        </p:nvGraphicFramePr>
        <p:xfrm>
          <a:off x="547689" y="2672992"/>
          <a:ext cx="3363688" cy="57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4" name="Equation" r:id="rId10" imgW="1587240" imgH="266400" progId="Equation.DSMT4">
                  <p:embed/>
                </p:oleObj>
              </mc:Choice>
              <mc:Fallback>
                <p:oleObj name="Equation" r:id="rId10" imgW="1587240" imgH="2664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5749CF8A-15CF-4E88-AB99-EA3A367C52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9" y="2672992"/>
                        <a:ext cx="3363688" cy="576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47CB20EE-235D-4AE7-995E-808DFE37F672}"/>
              </a:ext>
            </a:extLst>
          </p:cNvPr>
          <p:cNvSpPr txBox="1"/>
          <p:nvPr/>
        </p:nvSpPr>
        <p:spPr>
          <a:xfrm>
            <a:off x="3848853" y="4319168"/>
            <a:ext cx="4155625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000" dirty="0">
                <a:latin typeface="Speak Pro" panose="020B0504020101020102" pitchFamily="34" charset="0"/>
              </a:rPr>
              <a:t>Evolution of the surprisal</a:t>
            </a:r>
          </a:p>
        </p:txBody>
      </p:sp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A89B52FA-B895-42AD-80F4-46EC0B993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4222"/>
              </p:ext>
            </p:extLst>
          </p:nvPr>
        </p:nvGraphicFramePr>
        <p:xfrm>
          <a:off x="547688" y="3477723"/>
          <a:ext cx="10944456" cy="586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5" name="Equation" r:id="rId12" imgW="4978080" imgH="266400" progId="Equation.DSMT4">
                  <p:embed/>
                </p:oleObj>
              </mc:Choice>
              <mc:Fallback>
                <p:oleObj name="Equation" r:id="rId12" imgW="49780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7688" y="3477723"/>
                        <a:ext cx="10944456" cy="586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0C0000E7-159D-4B26-8467-15A0C96081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677851"/>
              </p:ext>
            </p:extLst>
          </p:nvPr>
        </p:nvGraphicFramePr>
        <p:xfrm>
          <a:off x="2677846" y="4914155"/>
          <a:ext cx="6497637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6" name="Equation" r:id="rId14" imgW="2755800" imgH="291960" progId="Equation.DSMT4">
                  <p:embed/>
                </p:oleObj>
              </mc:Choice>
              <mc:Fallback>
                <p:oleObj name="Equation" r:id="rId14" imgW="27558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77846" y="4914155"/>
                        <a:ext cx="6497637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94514153-912C-4A0E-9BA7-C123673F68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160942"/>
              </p:ext>
            </p:extLst>
          </p:nvPr>
        </p:nvGraphicFramePr>
        <p:xfrm>
          <a:off x="4203701" y="5654137"/>
          <a:ext cx="3062886" cy="1084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7" name="Equation" r:id="rId16" imgW="1218960" imgH="431640" progId="Equation.DSMT4">
                  <p:embed/>
                </p:oleObj>
              </mc:Choice>
              <mc:Fallback>
                <p:oleObj name="Equation" r:id="rId16" imgW="12189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203701" y="5654137"/>
                        <a:ext cx="3062886" cy="1084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906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887" y="1237903"/>
            <a:ext cx="4291644" cy="54961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257F40-B644-3E4D-802E-91B191FBD3C4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19BB40-B604-654C-962A-FAAE534B06A1}"/>
              </a:ext>
            </a:extLst>
          </p:cNvPr>
          <p:cNvSpPr txBox="1"/>
          <p:nvPr/>
        </p:nvSpPr>
        <p:spPr>
          <a:xfrm>
            <a:off x="152400" y="118534"/>
            <a:ext cx="5359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3000" b="1" dirty="0">
                <a:latin typeface="Speak Pro" panose="020B0504020101020102" pitchFamily="34" charset="0"/>
              </a:rPr>
              <a:t>Ultrafast non-radiative relaxation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BE9839-BAAC-2546-94B8-9BDBB9B149B4}"/>
              </a:ext>
            </a:extLst>
          </p:cNvPr>
          <p:cNvSpPr/>
          <p:nvPr/>
        </p:nvSpPr>
        <p:spPr>
          <a:xfrm>
            <a:off x="187313" y="752069"/>
            <a:ext cx="67860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E" sz="2600" dirty="0">
                <a:latin typeface="Speak Pro" panose="020B0504020101020102" pitchFamily="34" charset="0"/>
              </a:rPr>
              <a:t>Dynamics in excited electronic states of pyrazine</a:t>
            </a:r>
            <a:endParaRPr lang="en-BE" sz="2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081199-A115-8C4B-93E0-7DB5A9167248}"/>
              </a:ext>
            </a:extLst>
          </p:cNvPr>
          <p:cNvSpPr txBox="1"/>
          <p:nvPr/>
        </p:nvSpPr>
        <p:spPr>
          <a:xfrm>
            <a:off x="7961551" y="3959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*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093B0EB-E3DF-C84A-9747-78E62EB8C49C}"/>
              </a:ext>
            </a:extLst>
          </p:cNvPr>
          <p:cNvSpPr/>
          <p:nvPr/>
        </p:nvSpPr>
        <p:spPr>
          <a:xfrm>
            <a:off x="4190443" y="2999834"/>
            <a:ext cx="4700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E" sz="2500" b="1" dirty="0">
                <a:solidFill>
                  <a:srgbClr val="FF40FF"/>
                </a:solidFill>
                <a:latin typeface="Speak Pro" panose="020B0504020101020102" pitchFamily="34" charset="0"/>
              </a:rPr>
              <a:t>S</a:t>
            </a:r>
            <a:r>
              <a:rPr lang="en-BE" sz="2500" b="1" baseline="-25000" dirty="0">
                <a:solidFill>
                  <a:srgbClr val="FF40FF"/>
                </a:solidFill>
                <a:latin typeface="Speak Pro" panose="020B0504020101020102" pitchFamily="34" charset="0"/>
              </a:rPr>
              <a:t>2</a:t>
            </a:r>
            <a:endParaRPr lang="en-BE" sz="2500" b="1" dirty="0">
              <a:solidFill>
                <a:srgbClr val="FF40FF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41F269D-EABD-BB46-8EBF-019126F71AAA}"/>
              </a:ext>
            </a:extLst>
          </p:cNvPr>
          <p:cNvSpPr/>
          <p:nvPr/>
        </p:nvSpPr>
        <p:spPr>
          <a:xfrm>
            <a:off x="4200954" y="4066634"/>
            <a:ext cx="4700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E" sz="2500" b="1" dirty="0">
                <a:solidFill>
                  <a:srgbClr val="00B0F0"/>
                </a:solidFill>
                <a:latin typeface="Speak Pro" panose="020B0504020101020102" pitchFamily="34" charset="0"/>
              </a:rPr>
              <a:t>S</a:t>
            </a:r>
            <a:r>
              <a:rPr lang="en-BE" sz="2500" b="1" baseline="-25000" dirty="0">
                <a:solidFill>
                  <a:srgbClr val="00B0F0"/>
                </a:solidFill>
                <a:latin typeface="Speak Pro" panose="020B0504020101020102" pitchFamily="34" charset="0"/>
              </a:rPr>
              <a:t>1</a:t>
            </a:r>
            <a:endParaRPr lang="en-BE" sz="2500" b="1" dirty="0">
              <a:solidFill>
                <a:srgbClr val="00B0F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EFBFCF-EE66-CF45-AF81-1ED48AEF9217}"/>
              </a:ext>
            </a:extLst>
          </p:cNvPr>
          <p:cNvSpPr txBox="1"/>
          <p:nvPr/>
        </p:nvSpPr>
        <p:spPr>
          <a:xfrm>
            <a:off x="11890314" y="6489700"/>
            <a:ext cx="378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9FE74-FBA6-0F4D-993B-DDFA6B84C380}"/>
              </a:ext>
            </a:extLst>
          </p:cNvPr>
          <p:cNvSpPr txBox="1"/>
          <p:nvPr/>
        </p:nvSpPr>
        <p:spPr>
          <a:xfrm>
            <a:off x="218391" y="6042584"/>
            <a:ext cx="348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600" dirty="0">
                <a:latin typeface="Speak Pro" panose="020B0504020101020102" pitchFamily="34" charset="0"/>
              </a:rPr>
              <a:t>*Real-time resolved pump-probe </a:t>
            </a:r>
          </a:p>
          <a:p>
            <a:r>
              <a:rPr lang="en-BE" sz="1600" dirty="0">
                <a:latin typeface="Speak Pro" panose="020B0504020101020102" pitchFamily="34" charset="0"/>
              </a:rPr>
              <a:t>photoelectron spectroscopy experiment: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78467-8D2B-C845-8A4F-E08AE1646B7B}"/>
              </a:ext>
            </a:extLst>
          </p:cNvPr>
          <p:cNvSpPr txBox="1"/>
          <p:nvPr/>
        </p:nvSpPr>
        <p:spPr>
          <a:xfrm>
            <a:off x="215453" y="6519073"/>
            <a:ext cx="4622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600" dirty="0">
                <a:latin typeface="Speak Pro" panose="020B0504020101020102" pitchFamily="34" charset="0"/>
              </a:rPr>
              <a:t>Y.-I. Suzuki et al, </a:t>
            </a:r>
            <a:r>
              <a:rPr lang="en-BE" sz="1600" i="1" dirty="0">
                <a:latin typeface="Speak Pro" panose="020B0504020101020102" pitchFamily="34" charset="0"/>
              </a:rPr>
              <a:t>J Chem Phys</a:t>
            </a:r>
            <a:r>
              <a:rPr lang="en-BE" sz="1600" dirty="0">
                <a:latin typeface="Speak Pro" panose="020B0504020101020102" pitchFamily="34" charset="0"/>
              </a:rPr>
              <a:t>, 2010, 132, 174302</a:t>
            </a:r>
          </a:p>
        </p:txBody>
      </p:sp>
    </p:spTree>
    <p:extLst>
      <p:ext uri="{BB962C8B-B14F-4D97-AF65-F5344CB8AC3E}">
        <p14:creationId xmlns:p14="http://schemas.microsoft.com/office/powerpoint/2010/main" val="1362644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1207" y="1970258"/>
            <a:ext cx="3175000" cy="1824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3" y="1755987"/>
            <a:ext cx="3857417" cy="22160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63985" y="3619381"/>
            <a:ext cx="2597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peak Pro" panose="020B0504020101020102" pitchFamily="34" charset="0"/>
              </a:rPr>
              <a:t>Coupling mode Q</a:t>
            </a:r>
            <a:r>
              <a:rPr lang="en-US" sz="2400" b="1" baseline="-25000" dirty="0">
                <a:latin typeface="Speak Pro" panose="020B0504020101020102" pitchFamily="34" charset="0"/>
              </a:rPr>
              <a:t>1</a:t>
            </a:r>
            <a:r>
              <a:rPr lang="en-US" sz="2400" baseline="30000" dirty="0">
                <a:latin typeface="Speak Pro" panose="020B0504020101020102" pitchFamily="34" charset="0"/>
              </a:rPr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5231" y="3621229"/>
            <a:ext cx="2186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peak Pro" panose="020B0504020101020102" pitchFamily="34" charset="0"/>
              </a:rPr>
              <a:t>Tuning mode Q</a:t>
            </a:r>
            <a:r>
              <a:rPr lang="en-US" sz="2400" b="1" baseline="-25000" dirty="0">
                <a:latin typeface="Speak Pro" panose="020B0504020101020102" pitchFamily="34" charset="0"/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257F40-B644-3E4D-802E-91B191FBD3C4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19BB40-B604-654C-962A-FAAE534B06A1}"/>
              </a:ext>
            </a:extLst>
          </p:cNvPr>
          <p:cNvSpPr txBox="1"/>
          <p:nvPr/>
        </p:nvSpPr>
        <p:spPr>
          <a:xfrm>
            <a:off x="152400" y="118534"/>
            <a:ext cx="5359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3000" b="1" dirty="0">
                <a:latin typeface="Speak Pro" panose="020B0504020101020102" pitchFamily="34" charset="0"/>
              </a:rPr>
              <a:t>Ultrafast non-radiative relaxation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BE9839-BAAC-2546-94B8-9BDBB9B149B4}"/>
              </a:ext>
            </a:extLst>
          </p:cNvPr>
          <p:cNvSpPr/>
          <p:nvPr/>
        </p:nvSpPr>
        <p:spPr>
          <a:xfrm>
            <a:off x="187313" y="752069"/>
            <a:ext cx="67860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E" sz="2600" dirty="0">
                <a:latin typeface="Speak Pro" panose="020B0504020101020102" pitchFamily="34" charset="0"/>
              </a:rPr>
              <a:t>Dynamics in excited electronic states of pyrazine</a:t>
            </a:r>
            <a:endParaRPr lang="en-BE" sz="2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139C25-E691-5B4B-BDE8-6514FC515F11}"/>
              </a:ext>
            </a:extLst>
          </p:cNvPr>
          <p:cNvSpPr txBox="1"/>
          <p:nvPr/>
        </p:nvSpPr>
        <p:spPr>
          <a:xfrm>
            <a:off x="783327" y="3998496"/>
            <a:ext cx="5312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200" dirty="0">
                <a:latin typeface="Speak Pro" panose="020B0504020101020102" pitchFamily="34" charset="0"/>
              </a:rPr>
              <a:t>-&gt;Diabatic coupling between S</a:t>
            </a:r>
            <a:r>
              <a:rPr lang="en-BE" sz="2200" baseline="-25000" dirty="0">
                <a:latin typeface="Speak Pro" panose="020B0504020101020102" pitchFamily="34" charset="0"/>
              </a:rPr>
              <a:t>2</a:t>
            </a:r>
            <a:r>
              <a:rPr lang="en-BE" sz="2200" dirty="0">
                <a:latin typeface="Speak Pro" panose="020B0504020101020102" pitchFamily="34" charset="0"/>
              </a:rPr>
              <a:t> and S</a:t>
            </a:r>
            <a:r>
              <a:rPr lang="en-BE" sz="2200" baseline="-25000" dirty="0">
                <a:latin typeface="Speak Pro" panose="020B0504020101020102" pitchFamily="34" charset="0"/>
              </a:rPr>
              <a:t>1</a:t>
            </a:r>
            <a:r>
              <a:rPr lang="en-BE" sz="2200" dirty="0">
                <a:latin typeface="Speak Pro" panose="020B0504020101020102" pitchFamily="34" charset="0"/>
              </a:rPr>
              <a:t>: </a:t>
            </a:r>
            <a:r>
              <a:rPr lang="en-BE" sz="2200" b="1" dirty="0">
                <a:latin typeface="Symbol" pitchFamily="2" charset="2"/>
              </a:rPr>
              <a:t>k</a:t>
            </a:r>
            <a:r>
              <a:rPr lang="en-BE" sz="2200" b="1" dirty="0">
                <a:latin typeface="Speak Pro" panose="020B0504020101020102" pitchFamily="34" charset="0"/>
              </a:rPr>
              <a:t>Q</a:t>
            </a:r>
            <a:r>
              <a:rPr lang="en-BE" sz="2200" b="1" baseline="-25000" dirty="0">
                <a:latin typeface="Speak Pro" panose="020B0504020101020102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2A9F25-D7A5-D140-AAAB-C64C08384B80}"/>
              </a:ext>
            </a:extLst>
          </p:cNvPr>
          <p:cNvSpPr txBox="1"/>
          <p:nvPr/>
        </p:nvSpPr>
        <p:spPr>
          <a:xfrm>
            <a:off x="7006642" y="3999382"/>
            <a:ext cx="36420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200" dirty="0">
                <a:latin typeface="Speak Pro" panose="020B0504020101020102" pitchFamily="34" charset="0"/>
              </a:rPr>
              <a:t>-&gt; Nuclear motion towards CI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FCC446-4A88-C54A-8130-A005F7797F7C}"/>
              </a:ext>
            </a:extLst>
          </p:cNvPr>
          <p:cNvSpPr txBox="1"/>
          <p:nvPr/>
        </p:nvSpPr>
        <p:spPr>
          <a:xfrm>
            <a:off x="1983783" y="5245373"/>
            <a:ext cx="7620000" cy="4770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BE" sz="2500" dirty="0">
                <a:latin typeface="Speak Pro" panose="020B0504020101020102" pitchFamily="34" charset="0"/>
              </a:rPr>
              <a:t>MCTDH: 24-modes diabatic picture for the dynamics**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1C7F78A-5E87-9149-AC16-AF8C24393849}"/>
              </a:ext>
            </a:extLst>
          </p:cNvPr>
          <p:cNvSpPr/>
          <p:nvPr/>
        </p:nvSpPr>
        <p:spPr>
          <a:xfrm>
            <a:off x="0" y="6488668"/>
            <a:ext cx="5053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Speak Pro" panose="020B0504020101020102" pitchFamily="34" charset="0"/>
              </a:rPr>
              <a:t>** I. Burghardt et al, Phys. Scr. 2006, 73, C42</a:t>
            </a:r>
            <a:endParaRPr lang="en-GB" dirty="0">
              <a:effectLst/>
              <a:latin typeface="Speak Pro" panose="020B05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2D37C-2E7C-5149-9862-91E55908DDCF}"/>
              </a:ext>
            </a:extLst>
          </p:cNvPr>
          <p:cNvSpPr txBox="1"/>
          <p:nvPr/>
        </p:nvSpPr>
        <p:spPr>
          <a:xfrm>
            <a:off x="11890314" y="6489700"/>
            <a:ext cx="378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A170D-5F6D-2C49-92E7-1233EC6291A5}"/>
              </a:ext>
            </a:extLst>
          </p:cNvPr>
          <p:cNvSpPr txBox="1"/>
          <p:nvPr/>
        </p:nvSpPr>
        <p:spPr>
          <a:xfrm>
            <a:off x="0" y="6214821"/>
            <a:ext cx="624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Speak Pro" panose="020B0504020101020102" pitchFamily="34" charset="0"/>
              </a:rPr>
              <a:t>*  R. Schneider,  W. </a:t>
            </a:r>
            <a:r>
              <a:rPr lang="en-GB" dirty="0" err="1">
                <a:latin typeface="Speak Pro" panose="020B0504020101020102" pitchFamily="34" charset="0"/>
              </a:rPr>
              <a:t>Domcke</a:t>
            </a:r>
            <a:r>
              <a:rPr lang="en-BE" dirty="0">
                <a:latin typeface="Speak Pro" panose="020B0504020101020102" pitchFamily="34" charset="0"/>
              </a:rPr>
              <a:t>, Chem Phys Lett, 1988, 150, 235</a:t>
            </a:r>
          </a:p>
        </p:txBody>
      </p:sp>
    </p:spTree>
    <p:extLst>
      <p:ext uri="{BB962C8B-B14F-4D97-AF65-F5344CB8AC3E}">
        <p14:creationId xmlns:p14="http://schemas.microsoft.com/office/powerpoint/2010/main" val="171011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AFAC882-50AA-8D4B-BC87-60828AB678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536" y="2250414"/>
            <a:ext cx="1685121" cy="126384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257F40-B644-3E4D-802E-91B191FBD3C4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19BB40-B604-654C-962A-FAAE534B06A1}"/>
              </a:ext>
            </a:extLst>
          </p:cNvPr>
          <p:cNvSpPr txBox="1"/>
          <p:nvPr/>
        </p:nvSpPr>
        <p:spPr>
          <a:xfrm>
            <a:off x="152400" y="118534"/>
            <a:ext cx="100861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3000" b="1" dirty="0">
                <a:latin typeface="Speak Pro" panose="020B0504020101020102" pitchFamily="34" charset="0"/>
              </a:rPr>
              <a:t>Non-adiabatic quantum dynamics on multiple electronic states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EFB35-E52B-5A49-9D05-4C92672083EC}"/>
              </a:ext>
            </a:extLst>
          </p:cNvPr>
          <p:cNvSpPr txBox="1"/>
          <p:nvPr/>
        </p:nvSpPr>
        <p:spPr>
          <a:xfrm>
            <a:off x="2846355" y="759846"/>
            <a:ext cx="615745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 sz="3000" b="1" u="sng" dirty="0">
                <a:latin typeface="Speak Pro" panose="020B0504020101020102" pitchFamily="34" charset="0"/>
              </a:rPr>
              <a:t>Challenge</a:t>
            </a:r>
            <a:endParaRPr lang="en-US" sz="3000" b="1" u="sng" dirty="0">
              <a:latin typeface="Speak Pro" panose="020B0504020101020102" pitchFamily="34" charset="0"/>
            </a:endParaRPr>
          </a:p>
          <a:p>
            <a:pPr algn="ctr"/>
            <a:r>
              <a:rPr lang="en-BE" sz="3000" dirty="0">
                <a:latin typeface="Speak Pro" panose="020B0504020101020102" pitchFamily="34" charset="0"/>
              </a:rPr>
              <a:t> </a:t>
            </a:r>
            <a:r>
              <a:rPr lang="en-BE" sz="2500" dirty="0">
                <a:latin typeface="Speak Pro" panose="020B0504020101020102" pitchFamily="34" charset="0"/>
              </a:rPr>
              <a:t>Can we have a </a:t>
            </a:r>
            <a:r>
              <a:rPr lang="en-BE" sz="2500" b="1" dirty="0">
                <a:solidFill>
                  <a:srgbClr val="FF0000"/>
                </a:solidFill>
                <a:latin typeface="Speak Pro" panose="020B0504020101020102" pitchFamily="34" charset="0"/>
              </a:rPr>
              <a:t>compact </a:t>
            </a:r>
            <a:r>
              <a:rPr lang="en-BE" sz="2500" dirty="0">
                <a:latin typeface="Speak Pro" panose="020B0504020101020102" pitchFamily="34" charset="0"/>
              </a:rPr>
              <a:t>representation</a:t>
            </a:r>
          </a:p>
          <a:p>
            <a:pPr algn="ctr"/>
            <a:r>
              <a:rPr lang="en-BE" sz="2500" b="1" dirty="0">
                <a:solidFill>
                  <a:srgbClr val="FF0000"/>
                </a:solidFill>
                <a:latin typeface="Speak Pro" panose="020B0504020101020102" pitchFamily="34" charset="0"/>
              </a:rPr>
              <a:t> </a:t>
            </a:r>
            <a:r>
              <a:rPr lang="en-BE" sz="2500" dirty="0">
                <a:latin typeface="Speak Pro" panose="020B0504020101020102" pitchFamily="34" charset="0"/>
              </a:rPr>
              <a:t>for the </a:t>
            </a:r>
            <a:r>
              <a:rPr lang="en-BE" sz="2500" b="1" dirty="0">
                <a:latin typeface="Speak Pro" panose="020B0504020101020102" pitchFamily="34" charset="0"/>
              </a:rPr>
              <a:t>quantum treatment </a:t>
            </a:r>
            <a:r>
              <a:rPr lang="en-BE" sz="2500" dirty="0">
                <a:latin typeface="Speak Pro" panose="020B0504020101020102" pitchFamily="34" charset="0"/>
              </a:rPr>
              <a:t>of the dynamics?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67CC12-AEAD-DF4A-A5B2-ABD31E057531}"/>
              </a:ext>
            </a:extLst>
          </p:cNvPr>
          <p:cNvSpPr txBox="1"/>
          <p:nvPr/>
        </p:nvSpPr>
        <p:spPr>
          <a:xfrm>
            <a:off x="11890314" y="6489700"/>
            <a:ext cx="36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000" dirty="0">
                <a:solidFill>
                  <a:srgbClr val="00B0F0"/>
                </a:solidFill>
                <a:latin typeface="Ink Free" panose="03080402000500000000" pitchFamily="66" charset="0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9527F2-2D29-0649-B883-D8900964463E}"/>
              </a:ext>
            </a:extLst>
          </p:cNvPr>
          <p:cNvSpPr txBox="1"/>
          <p:nvPr/>
        </p:nvSpPr>
        <p:spPr>
          <a:xfrm>
            <a:off x="3461625" y="5585908"/>
            <a:ext cx="52687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 sz="2900" b="1" dirty="0">
                <a:latin typeface="Speak Pro" panose="020B0504020101020102" pitchFamily="34" charset="0"/>
              </a:rPr>
              <a:t>Let us </a:t>
            </a:r>
            <a:r>
              <a:rPr lang="en-US" sz="2900" b="1" dirty="0">
                <a:latin typeface="Speak Pro" panose="020B0504020101020102" pitchFamily="34" charset="0"/>
              </a:rPr>
              <a:t>try to </a:t>
            </a:r>
            <a:r>
              <a:rPr lang="en-BE" sz="2900" b="1" dirty="0">
                <a:latin typeface="Speak Pro" panose="020B0504020101020102" pitchFamily="34" charset="0"/>
              </a:rPr>
              <a:t>address the problem</a:t>
            </a:r>
          </a:p>
          <a:p>
            <a:pPr algn="ctr"/>
            <a:r>
              <a:rPr lang="en-BE" sz="2900" b="1" dirty="0">
                <a:latin typeface="Speak Pro" panose="020B0504020101020102" pitchFamily="34" charset="0"/>
              </a:rPr>
              <a:t>from a fresh perspective!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E7F368A-C279-5641-81E6-6795497DF6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8559" y="4140769"/>
            <a:ext cx="1938630" cy="2749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1F4C3F-74E0-0245-94A2-D5BCCBC616DB}"/>
              </a:ext>
            </a:extLst>
          </p:cNvPr>
          <p:cNvSpPr txBox="1"/>
          <p:nvPr/>
        </p:nvSpPr>
        <p:spPr>
          <a:xfrm>
            <a:off x="-114928" y="2567441"/>
            <a:ext cx="121420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3000" dirty="0">
                <a:latin typeface="Speak Pro" panose="020B0504020101020102" pitchFamily="34" charset="0"/>
              </a:rPr>
              <a:t>’</a:t>
            </a:r>
            <a:r>
              <a:rPr lang="en-BE" sz="3000" u="sng" dirty="0">
                <a:latin typeface="Speak Pro" panose="020B0504020101020102" pitchFamily="34" charset="0"/>
              </a:rPr>
              <a:t>Quantum</a:t>
            </a:r>
            <a:r>
              <a:rPr lang="en-BE" sz="3000" dirty="0">
                <a:latin typeface="Speak Pro" panose="020B0504020101020102" pitchFamily="34" charset="0"/>
              </a:rPr>
              <a:t>’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24622-D02F-5041-B44A-D91BDC6BEA0D}"/>
              </a:ext>
            </a:extLst>
          </p:cNvPr>
          <p:cNvSpPr/>
          <p:nvPr/>
        </p:nvSpPr>
        <p:spPr>
          <a:xfrm>
            <a:off x="6096000" y="3195049"/>
            <a:ext cx="58076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500" dirty="0">
                <a:highlight>
                  <a:srgbClr val="FFFF00"/>
                </a:highlight>
                <a:latin typeface="Speak Pro" panose="020B0504020101020102" pitchFamily="34" charset="0"/>
              </a:rPr>
              <a:t>Coherence </a:t>
            </a:r>
            <a:r>
              <a:rPr lang="en-BE" sz="2500" dirty="0">
                <a:highlight>
                  <a:srgbClr val="FFFF00"/>
                </a:highlight>
                <a:latin typeface="Speak Pro" panose="020B0504020101020102" pitchFamily="34" charset="0"/>
              </a:rPr>
              <a:t>effects </a:t>
            </a:r>
            <a:r>
              <a:rPr lang="en-BE" sz="2500" dirty="0">
                <a:latin typeface="Speak Pro" panose="020B0504020101020102" pitchFamily="34" charset="0"/>
              </a:rPr>
              <a:t>o</a:t>
            </a:r>
            <a:r>
              <a:rPr lang="en-US" sz="2500" dirty="0">
                <a:latin typeface="Speak Pro" panose="020B0504020101020102" pitchFamily="34" charset="0"/>
              </a:rPr>
              <a:t>n</a:t>
            </a:r>
            <a:r>
              <a:rPr lang="en-BE" sz="2500" dirty="0">
                <a:latin typeface="Speak Pro" panose="020B0504020101020102" pitchFamily="34" charset="0"/>
              </a:rPr>
              <a:t> the</a:t>
            </a:r>
            <a:r>
              <a:rPr lang="en-US" sz="2500" dirty="0">
                <a:latin typeface="Speak Pro" panose="020B0504020101020102" pitchFamily="34" charset="0"/>
              </a:rPr>
              <a:t> </a:t>
            </a:r>
          </a:p>
          <a:p>
            <a:pPr algn="ctr"/>
            <a:r>
              <a:rPr lang="en-BE" sz="2500" dirty="0">
                <a:latin typeface="Speak Pro" panose="020B0504020101020102" pitchFamily="34" charset="0"/>
              </a:rPr>
              <a:t>vibrational and/or electronic </a:t>
            </a:r>
            <a:r>
              <a:rPr lang="en-US" sz="2500" dirty="0">
                <a:latin typeface="Speak Pro" panose="020B0504020101020102" pitchFamily="34" charset="0"/>
              </a:rPr>
              <a:t>dynamics</a:t>
            </a:r>
            <a:endParaRPr lang="en-BE" sz="2500" dirty="0">
              <a:latin typeface="Speak Pro" panose="020B05040201010201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191E1A-9ED7-C54F-8709-D746D6BA2F03}"/>
              </a:ext>
            </a:extLst>
          </p:cNvPr>
          <p:cNvSpPr/>
          <p:nvPr/>
        </p:nvSpPr>
        <p:spPr>
          <a:xfrm>
            <a:off x="928708" y="3195880"/>
            <a:ext cx="452656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500" dirty="0">
                <a:highlight>
                  <a:srgbClr val="FFFF00"/>
                </a:highlight>
                <a:latin typeface="Speak Pro" panose="020B0504020101020102" pitchFamily="34" charset="0"/>
              </a:rPr>
              <a:t>B</a:t>
            </a:r>
            <a:r>
              <a:rPr lang="en-BE" sz="2500" dirty="0">
                <a:highlight>
                  <a:srgbClr val="FFFF00"/>
                </a:highlight>
                <a:latin typeface="Speak Pro" panose="020B0504020101020102" pitchFamily="34" charset="0"/>
              </a:rPr>
              <a:t>ranching</a:t>
            </a:r>
            <a:r>
              <a:rPr lang="en-BE" sz="2500" dirty="0">
                <a:latin typeface="Speak Pro" panose="020B0504020101020102" pitchFamily="34" charset="0"/>
              </a:rPr>
              <a:t> of the wave packets</a:t>
            </a:r>
          </a:p>
          <a:p>
            <a:pPr algn="ctr"/>
            <a:r>
              <a:rPr lang="en-BE" sz="2500" dirty="0">
                <a:latin typeface="Speak Pro" panose="020B0504020101020102" pitchFamily="34" charset="0"/>
              </a:rPr>
              <a:t>in configurational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BC1BAD-5BEB-664F-81EB-4EC1F1A6FCE2}"/>
              </a:ext>
            </a:extLst>
          </p:cNvPr>
          <p:cNvSpPr/>
          <p:nvPr/>
        </p:nvSpPr>
        <p:spPr>
          <a:xfrm>
            <a:off x="1926136" y="4183301"/>
            <a:ext cx="780245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500" dirty="0">
                <a:highlight>
                  <a:srgbClr val="FFFF00"/>
                </a:highlight>
                <a:latin typeface="Speak Pro" panose="020B0504020101020102" pitchFamily="34" charset="0"/>
              </a:rPr>
              <a:t>Electronic </a:t>
            </a:r>
            <a:r>
              <a:rPr lang="en-BE" sz="2500" dirty="0">
                <a:highlight>
                  <a:srgbClr val="FFFF00"/>
                </a:highlight>
                <a:latin typeface="Speak Pro" panose="020B0504020101020102" pitchFamily="34" charset="0"/>
              </a:rPr>
              <a:t>energy redistribution </a:t>
            </a:r>
            <a:endParaRPr lang="en-US" sz="2500" dirty="0">
              <a:highlight>
                <a:srgbClr val="FFFF00"/>
              </a:highlight>
              <a:latin typeface="Speak Pro" panose="020B0504020101020102" pitchFamily="34" charset="0"/>
            </a:endParaRPr>
          </a:p>
          <a:p>
            <a:pPr algn="ctr"/>
            <a:r>
              <a:rPr lang="en-BE" sz="2500" dirty="0">
                <a:latin typeface="Speak Pro" panose="020B0504020101020102" pitchFamily="34" charset="0"/>
              </a:rPr>
              <a:t>for the coherent dynamics</a:t>
            </a:r>
            <a:r>
              <a:rPr lang="en-US" sz="2500" dirty="0">
                <a:latin typeface="Speak Pro" panose="020B0504020101020102" pitchFamily="34" charset="0"/>
              </a:rPr>
              <a:t> </a:t>
            </a:r>
            <a:r>
              <a:rPr lang="en-BE" sz="2500" dirty="0">
                <a:latin typeface="Speak Pro" panose="020B0504020101020102" pitchFamily="34" charset="0"/>
              </a:rPr>
              <a:t>on multiple electronic states </a:t>
            </a:r>
          </a:p>
        </p:txBody>
      </p:sp>
    </p:spTree>
    <p:extLst>
      <p:ext uri="{BB962C8B-B14F-4D97-AF65-F5344CB8AC3E}">
        <p14:creationId xmlns:p14="http://schemas.microsoft.com/office/powerpoint/2010/main" val="344494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C40D52-122B-CB44-B06F-4BF43003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85" y="4330700"/>
            <a:ext cx="3327400" cy="252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AA50E-043A-C64B-8206-E8D716E778D4}"/>
              </a:ext>
            </a:extLst>
          </p:cNvPr>
          <p:cNvSpPr txBox="1"/>
          <p:nvPr/>
        </p:nvSpPr>
        <p:spPr>
          <a:xfrm>
            <a:off x="152400" y="118534"/>
            <a:ext cx="66084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3000" b="1" dirty="0">
                <a:latin typeface="Speak Pro" panose="020B0504020101020102" pitchFamily="34" charset="0"/>
              </a:rPr>
              <a:t>Algebraic approach in chemical dynamics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46F6DE-645C-0A4C-A0CD-577CDD681742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7650A7-69F0-564F-9492-6C33556DE00C}"/>
              </a:ext>
            </a:extLst>
          </p:cNvPr>
          <p:cNvSpPr txBox="1"/>
          <p:nvPr/>
        </p:nvSpPr>
        <p:spPr>
          <a:xfrm>
            <a:off x="11890314" y="6489700"/>
            <a:ext cx="381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4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4F73D790-F0A5-2D47-980D-33468ADCC6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369929"/>
              </p:ext>
            </p:extLst>
          </p:nvPr>
        </p:nvGraphicFramePr>
        <p:xfrm>
          <a:off x="5724525" y="1411288"/>
          <a:ext cx="31178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1" name="Equation" r:id="rId4" imgW="1295280" imgH="533160" progId="Equation.DSMT4">
                  <p:embed/>
                </p:oleObj>
              </mc:Choice>
              <mc:Fallback>
                <p:oleObj name="Equation" r:id="rId4" imgW="1295280" imgH="5331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FA07D5B-17ED-DE4F-83DB-EAA12CEA92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411288"/>
                        <a:ext cx="3117850" cy="1276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AACEEE2-DE3A-9D43-B2DE-09F09A42D6AA}"/>
              </a:ext>
            </a:extLst>
          </p:cNvPr>
          <p:cNvSpPr txBox="1"/>
          <p:nvPr/>
        </p:nvSpPr>
        <p:spPr>
          <a:xfrm>
            <a:off x="4100110" y="957920"/>
            <a:ext cx="6558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800" dirty="0">
                <a:latin typeface="Speak Pro" panose="020B0504020101020102" pitchFamily="34" charset="0"/>
              </a:rPr>
              <a:t>The state of the system, the density matrix: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3CBC382-7F77-4595-8FD7-99CBBDFF8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182355"/>
              </p:ext>
            </p:extLst>
          </p:nvPr>
        </p:nvGraphicFramePr>
        <p:xfrm>
          <a:off x="5824539" y="2661418"/>
          <a:ext cx="1579562" cy="589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2" name="Equation" r:id="rId6" imgW="647640" imgH="241200" progId="Equation.DSMT4">
                  <p:embed/>
                </p:oleObj>
              </mc:Choice>
              <mc:Fallback>
                <p:oleObj name="Equation" r:id="rId6" imgW="6476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4539" y="2661418"/>
                        <a:ext cx="1579562" cy="589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79A5113-C768-447A-B6F9-A7FE4B84DF88}"/>
              </a:ext>
            </a:extLst>
          </p:cNvPr>
          <p:cNvSpPr txBox="1"/>
          <p:nvPr/>
        </p:nvSpPr>
        <p:spPr>
          <a:xfrm>
            <a:off x="7736078" y="2920945"/>
            <a:ext cx="221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peak Pro" panose="020B0504020101020102" pitchFamily="34" charset="0"/>
              </a:rPr>
              <a:t>- constraints*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F90F2-2139-6743-B11E-140EE6A5F89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60" y="1151614"/>
            <a:ext cx="3760379" cy="272491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247447C-2A0B-4836-89E0-681436706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876609"/>
              </p:ext>
            </p:extLst>
          </p:nvPr>
        </p:nvGraphicFramePr>
        <p:xfrm>
          <a:off x="5840941" y="3182555"/>
          <a:ext cx="1800225" cy="61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3" name="Equation" r:id="rId9" imgW="774360" imgH="266400" progId="Equation.DSMT4">
                  <p:embed/>
                </p:oleObj>
              </mc:Choice>
              <mc:Fallback>
                <p:oleObj name="Equation" r:id="rId9" imgW="7743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40941" y="3182555"/>
                        <a:ext cx="1800225" cy="619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20BB5CF-5196-4293-950E-1E92878EE7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173313"/>
              </p:ext>
            </p:extLst>
          </p:nvPr>
        </p:nvGraphicFramePr>
        <p:xfrm>
          <a:off x="5006783" y="2637539"/>
          <a:ext cx="740733" cy="673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4" name="Equation" r:id="rId11" imgW="279360" imgH="253800" progId="Equation.DSMT4">
                  <p:embed/>
                </p:oleObj>
              </mc:Choice>
              <mc:Fallback>
                <p:oleObj name="Equation" r:id="rId11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06783" y="2637539"/>
                        <a:ext cx="740733" cy="673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1E089B2-6630-4796-8145-D2CC0EE4C5BE}"/>
              </a:ext>
            </a:extLst>
          </p:cNvPr>
          <p:cNvSpPr txBox="1"/>
          <p:nvPr/>
        </p:nvSpPr>
        <p:spPr>
          <a:xfrm>
            <a:off x="8323633" y="3368956"/>
            <a:ext cx="3868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peak Pro" panose="020B0504020101020102" pitchFamily="34" charset="0"/>
              </a:rPr>
              <a:t>*More examples of different algebras: </a:t>
            </a:r>
          </a:p>
          <a:p>
            <a:r>
              <a:rPr lang="en-US" sz="1600" i="1" dirty="0">
                <a:latin typeface="Speak Pro" panose="020B0504020101020102" pitchFamily="34" charset="0"/>
              </a:rPr>
              <a:t>Dynamical symmetry</a:t>
            </a:r>
            <a:r>
              <a:rPr lang="en-US" sz="1600" dirty="0">
                <a:latin typeface="Speak Pro" panose="020B0504020101020102" pitchFamily="34" charset="0"/>
              </a:rPr>
              <a:t>, C.E. </a:t>
            </a:r>
            <a:r>
              <a:rPr lang="en-US" sz="1600" dirty="0" err="1">
                <a:latin typeface="Speak Pro" panose="020B0504020101020102" pitchFamily="34" charset="0"/>
              </a:rPr>
              <a:t>Wulfman</a:t>
            </a:r>
            <a:r>
              <a:rPr lang="en-US" sz="1600" dirty="0">
                <a:latin typeface="Speak Pro" panose="020B0504020101020102" pitchFamily="34" charset="0"/>
              </a:rPr>
              <a:t> (2010)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419B451-2651-4486-8B09-B909F5CF16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230911"/>
              </p:ext>
            </p:extLst>
          </p:nvPr>
        </p:nvGraphicFramePr>
        <p:xfrm>
          <a:off x="6244022" y="4405722"/>
          <a:ext cx="2171761" cy="668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5" name="Equation" r:id="rId13" imgW="990360" imgH="304560" progId="Equation.DSMT4">
                  <p:embed/>
                </p:oleObj>
              </mc:Choice>
              <mc:Fallback>
                <p:oleObj name="Equation" r:id="rId13" imgW="9903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44022" y="4405722"/>
                        <a:ext cx="2171761" cy="668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E1C929B-9F05-CA4F-932D-E824B64B16F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679" y="4993589"/>
            <a:ext cx="613094" cy="4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6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BAA50E-043A-C64B-8206-E8D716E778D4}"/>
              </a:ext>
            </a:extLst>
          </p:cNvPr>
          <p:cNvSpPr txBox="1"/>
          <p:nvPr/>
        </p:nvSpPr>
        <p:spPr>
          <a:xfrm>
            <a:off x="152400" y="118534"/>
            <a:ext cx="66084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3000" b="1" dirty="0">
                <a:latin typeface="Speak Pro" panose="020B0504020101020102" pitchFamily="34" charset="0"/>
              </a:rPr>
              <a:t>Algebraic approach in chemical dynamics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46F6DE-645C-0A4C-A0CD-577CDD681742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7650A7-69F0-564F-9492-6C33556DE00C}"/>
              </a:ext>
            </a:extLst>
          </p:cNvPr>
          <p:cNvSpPr txBox="1"/>
          <p:nvPr/>
        </p:nvSpPr>
        <p:spPr>
          <a:xfrm>
            <a:off x="11890314" y="6489700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5</a:t>
            </a:r>
            <a:endParaRPr lang="en-BE" sz="2200" b="1" dirty="0">
              <a:solidFill>
                <a:srgbClr val="00B0F0"/>
              </a:solidFill>
              <a:latin typeface="Ink Free" panose="03080402000500000000" pitchFamily="66" charset="0"/>
            </a:endParaRP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4F73D790-F0A5-2D47-980D-33468ADCC6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24525" y="1411288"/>
          <a:ext cx="31178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50" name="Equation" r:id="rId3" imgW="1295280" imgH="533160" progId="Equation.DSMT4">
                  <p:embed/>
                </p:oleObj>
              </mc:Choice>
              <mc:Fallback>
                <p:oleObj name="Equation" r:id="rId3" imgW="1295280" imgH="53316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4F73D790-F0A5-2D47-980D-33468ADCC6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411288"/>
                        <a:ext cx="3117850" cy="1276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AACEEE2-DE3A-9D43-B2DE-09F09A42D6AA}"/>
              </a:ext>
            </a:extLst>
          </p:cNvPr>
          <p:cNvSpPr txBox="1"/>
          <p:nvPr/>
        </p:nvSpPr>
        <p:spPr>
          <a:xfrm>
            <a:off x="4100110" y="957920"/>
            <a:ext cx="6558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800" dirty="0">
                <a:latin typeface="Speak Pro" panose="020B0504020101020102" pitchFamily="34" charset="0"/>
              </a:rPr>
              <a:t>The state of the system, the density matrix: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A5113-C768-447A-B6F9-A7FE4B84DF88}"/>
              </a:ext>
            </a:extLst>
          </p:cNvPr>
          <p:cNvSpPr txBox="1"/>
          <p:nvPr/>
        </p:nvSpPr>
        <p:spPr>
          <a:xfrm>
            <a:off x="7869485" y="2989589"/>
            <a:ext cx="221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peak Pro" panose="020B0504020101020102" pitchFamily="34" charset="0"/>
              </a:rPr>
              <a:t>- constraints*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F90F2-2139-6743-B11E-140EE6A5F8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60" y="1151614"/>
            <a:ext cx="3760379" cy="2724912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20BB5CF-5196-4293-950E-1E92878EE7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909521"/>
              </p:ext>
            </p:extLst>
          </p:nvPr>
        </p:nvGraphicFramePr>
        <p:xfrm>
          <a:off x="5022282" y="2622039"/>
          <a:ext cx="740733" cy="673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51" name="Equation" r:id="rId6" imgW="279360" imgH="253800" progId="Equation.DSMT4">
                  <p:embed/>
                </p:oleObj>
              </mc:Choice>
              <mc:Fallback>
                <p:oleObj name="Equation" r:id="rId6" imgW="279360" imgH="2538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20BB5CF-5196-4293-950E-1E92878EE7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22282" y="2622039"/>
                        <a:ext cx="740733" cy="673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749CF8A-15CF-4E88-AB99-EA3A367C52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026252"/>
              </p:ext>
            </p:extLst>
          </p:nvPr>
        </p:nvGraphicFramePr>
        <p:xfrm>
          <a:off x="4302177" y="5187800"/>
          <a:ext cx="5717362" cy="1409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52" name="Equation" r:id="rId8" imgW="2628720" imgH="634680" progId="Equation.DSMT4">
                  <p:embed/>
                </p:oleObj>
              </mc:Choice>
              <mc:Fallback>
                <p:oleObj name="Equation" r:id="rId8" imgW="2628720" imgH="63468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889E1E31-A705-47A0-9A22-DEA07036DF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77" y="5187800"/>
                        <a:ext cx="5717362" cy="14090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3613512-B0CA-42BD-B880-4C7590CB8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99767"/>
              </p:ext>
            </p:extLst>
          </p:nvPr>
        </p:nvGraphicFramePr>
        <p:xfrm>
          <a:off x="4962824" y="3993012"/>
          <a:ext cx="2606224" cy="893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53" name="Equation" r:id="rId10" imgW="1257120" imgH="431640" progId="Equation.DSMT4">
                  <p:embed/>
                </p:oleObj>
              </mc:Choice>
              <mc:Fallback>
                <p:oleObj name="Equation" r:id="rId10" imgW="1257120" imgH="4316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3129843A-E602-48BE-BD49-5CC9EAC0E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62824" y="3993012"/>
                        <a:ext cx="2606224" cy="893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5F809DB-B919-407D-ACB7-37F0FCFB08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224273"/>
              </p:ext>
            </p:extLst>
          </p:nvPr>
        </p:nvGraphicFramePr>
        <p:xfrm>
          <a:off x="364658" y="3913235"/>
          <a:ext cx="4069216" cy="1048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54" name="Equation" r:id="rId12" imgW="2070000" imgH="533160" progId="Equation.DSMT4">
                  <p:embed/>
                </p:oleObj>
              </mc:Choice>
              <mc:Fallback>
                <p:oleObj name="Equation" r:id="rId12" imgW="207000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4658" y="3913235"/>
                        <a:ext cx="4069216" cy="1048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D76EC99-41D0-4699-B863-B9EFFECFE51C}"/>
              </a:ext>
            </a:extLst>
          </p:cNvPr>
          <p:cNvSpPr txBox="1"/>
          <p:nvPr/>
        </p:nvSpPr>
        <p:spPr>
          <a:xfrm>
            <a:off x="10312" y="6508401"/>
            <a:ext cx="531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>
                <a:latin typeface="Speak Pro" panose="020B0504020101020102" pitchFamily="34" charset="0"/>
              </a:rPr>
              <a:t>Y. Alhassid,</a:t>
            </a:r>
            <a:r>
              <a:rPr lang="en-US" dirty="0">
                <a:latin typeface="Speak Pro" panose="020B0504020101020102" pitchFamily="34" charset="0"/>
              </a:rPr>
              <a:t> R.D. Levine, </a:t>
            </a:r>
            <a:r>
              <a:rPr lang="en-US" i="1" dirty="0">
                <a:latin typeface="Speak Pro" panose="020B0504020101020102" pitchFamily="34" charset="0"/>
              </a:rPr>
              <a:t>J Chem Phys</a:t>
            </a:r>
            <a:r>
              <a:rPr lang="en-US" dirty="0">
                <a:latin typeface="Speak Pro" panose="020B0504020101020102" pitchFamily="34" charset="0"/>
              </a:rPr>
              <a:t>, 1977, 67, 4321</a:t>
            </a:r>
            <a:endParaRPr lang="en-BE" dirty="0">
              <a:latin typeface="Speak Pro" panose="020B0504020101020102" pitchFamily="34" charset="0"/>
            </a:endParaRP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1CD8A910-F9B6-412E-AE9B-BB5E1BD2CD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255907"/>
              </p:ext>
            </p:extLst>
          </p:nvPr>
        </p:nvGraphicFramePr>
        <p:xfrm>
          <a:off x="5824539" y="2661418"/>
          <a:ext cx="1579562" cy="589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55" name="Equation" r:id="rId14" imgW="647640" imgH="241200" progId="Equation.DSMT4">
                  <p:embed/>
                </p:oleObj>
              </mc:Choice>
              <mc:Fallback>
                <p:oleObj name="Equation" r:id="rId14" imgW="647640" imgH="2412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3CBC382-7F77-4595-8FD7-99CBBDFF8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824539" y="2661418"/>
                        <a:ext cx="1579562" cy="589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46A292E6-C4E9-4DF6-91C2-3185FB4C5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184416"/>
              </p:ext>
            </p:extLst>
          </p:nvPr>
        </p:nvGraphicFramePr>
        <p:xfrm>
          <a:off x="5840941" y="3182555"/>
          <a:ext cx="1800225" cy="61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56" name="Equation" r:id="rId16" imgW="774360" imgH="266400" progId="Equation.DSMT4">
                  <p:embed/>
                </p:oleObj>
              </mc:Choice>
              <mc:Fallback>
                <p:oleObj name="Equation" r:id="rId16" imgW="774360" imgH="26640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247447C-2A0B-4836-89E0-681436706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840941" y="3182555"/>
                        <a:ext cx="1800225" cy="619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1980D113-9544-40A7-9E92-7EB162378A10}"/>
              </a:ext>
            </a:extLst>
          </p:cNvPr>
          <p:cNvSpPr/>
          <p:nvPr/>
        </p:nvSpPr>
        <p:spPr>
          <a:xfrm>
            <a:off x="8842375" y="3652230"/>
            <a:ext cx="3223152" cy="1937309"/>
          </a:xfrm>
          <a:prstGeom prst="cloudCallout">
            <a:avLst>
              <a:gd name="adj1" fmla="val -36988"/>
              <a:gd name="adj2" fmla="val 5135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peak Pro" panose="020B0504020101020102" pitchFamily="34" charset="0"/>
              </a:rPr>
              <a:t> Time e</a:t>
            </a:r>
            <a:r>
              <a:rPr lang="en-BE" sz="2000" dirty="0">
                <a:latin typeface="Speak Pro" panose="020B0504020101020102" pitchFamily="34" charset="0"/>
              </a:rPr>
              <a:t>volution of the </a:t>
            </a:r>
            <a:r>
              <a:rPr lang="en-BE" sz="2000" b="1" dirty="0">
                <a:latin typeface="Speak Pro" panose="020B0504020101020102" pitchFamily="34" charset="0"/>
              </a:rPr>
              <a:t>density</a:t>
            </a:r>
            <a:r>
              <a:rPr lang="en-US" sz="2000" dirty="0">
                <a:latin typeface="Speak Pro" panose="020B0504020101020102" pitchFamily="34" charset="0"/>
              </a:rPr>
              <a:t> via the e</a:t>
            </a:r>
            <a:r>
              <a:rPr lang="en-BE" sz="2000" dirty="0">
                <a:latin typeface="Speak Pro" panose="020B0504020101020102" pitchFamily="34" charset="0"/>
              </a:rPr>
              <a:t>volution of the</a:t>
            </a:r>
            <a:r>
              <a:rPr lang="en-US" sz="2000" dirty="0">
                <a:latin typeface="Speak Pro" panose="020B0504020101020102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Speak Pro" panose="020B0504020101020102" pitchFamily="34" charset="0"/>
              </a:rPr>
              <a:t>constraints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8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6B494C-9221-415A-92AB-172A801EC87F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A16AE0-84A8-4C41-B146-14A7F6D6B6AA}"/>
              </a:ext>
            </a:extLst>
          </p:cNvPr>
          <p:cNvSpPr txBox="1"/>
          <p:nvPr/>
        </p:nvSpPr>
        <p:spPr>
          <a:xfrm>
            <a:off x="11872026" y="6489700"/>
            <a:ext cx="349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6</a:t>
            </a:r>
            <a:endParaRPr lang="en-BE" sz="2200" b="1" dirty="0">
              <a:solidFill>
                <a:srgbClr val="00B0F0"/>
              </a:solidFill>
              <a:latin typeface="Ink Free" panose="03080402000500000000" pitchFamily="66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2239AF5-6AE1-452B-8803-929F510445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499759"/>
              </p:ext>
            </p:extLst>
          </p:nvPr>
        </p:nvGraphicFramePr>
        <p:xfrm>
          <a:off x="805568" y="2523333"/>
          <a:ext cx="3828855" cy="61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4" name="Equation" r:id="rId3" imgW="1587240" imgH="253800" progId="Equation.DSMT4">
                  <p:embed/>
                </p:oleObj>
              </mc:Choice>
              <mc:Fallback>
                <p:oleObj name="Equation" r:id="rId3" imgW="1587240" imgH="253800" progId="Equation.DSMT4">
                  <p:embed/>
                  <p:pic>
                    <p:nvPicPr>
                      <p:cNvPr id="76" name="Object 75">
                        <a:extLst>
                          <a:ext uri="{FF2B5EF4-FFF2-40B4-BE49-F238E27FC236}">
                            <a16:creationId xmlns:a16="http://schemas.microsoft.com/office/drawing/2014/main" id="{0C0000E7-159D-4B26-8467-15A0C9608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5568" y="2523333"/>
                        <a:ext cx="3828855" cy="61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4D83BFF-5A35-49FC-AB9C-20D5D05FAFA8}"/>
              </a:ext>
            </a:extLst>
          </p:cNvPr>
          <p:cNvSpPr txBox="1"/>
          <p:nvPr/>
        </p:nvSpPr>
        <p:spPr>
          <a:xfrm>
            <a:off x="10312" y="6508401"/>
            <a:ext cx="531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>
                <a:latin typeface="Speak Pro" panose="020B0504020101020102" pitchFamily="34" charset="0"/>
              </a:rPr>
              <a:t>Y. Alhassid,</a:t>
            </a:r>
            <a:r>
              <a:rPr lang="en-US" dirty="0">
                <a:latin typeface="Speak Pro" panose="020B0504020101020102" pitchFamily="34" charset="0"/>
              </a:rPr>
              <a:t> R.D. Levine, </a:t>
            </a:r>
            <a:r>
              <a:rPr lang="en-US" i="1" dirty="0">
                <a:latin typeface="Speak Pro" panose="020B0504020101020102" pitchFamily="34" charset="0"/>
              </a:rPr>
              <a:t>J Chem Phys</a:t>
            </a:r>
            <a:r>
              <a:rPr lang="en-US" dirty="0">
                <a:latin typeface="Speak Pro" panose="020B0504020101020102" pitchFamily="34" charset="0"/>
              </a:rPr>
              <a:t>, 1977, 67, 4321</a:t>
            </a:r>
            <a:endParaRPr lang="en-BE" dirty="0">
              <a:latin typeface="Speak Pro" panose="020B0504020101020102" pitchFamily="34" charset="0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3A1BE09-AA82-4489-8793-83B08CF636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119031"/>
              </p:ext>
            </p:extLst>
          </p:nvPr>
        </p:nvGraphicFramePr>
        <p:xfrm>
          <a:off x="2209975" y="4894811"/>
          <a:ext cx="3524510" cy="79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5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9975" y="4894811"/>
                        <a:ext cx="3524510" cy="791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F5A2A68-3322-4124-B01B-D41700C37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804812"/>
              </p:ext>
            </p:extLst>
          </p:nvPr>
        </p:nvGraphicFramePr>
        <p:xfrm>
          <a:off x="8399702" y="3834011"/>
          <a:ext cx="2712583" cy="895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6" name="Equation" r:id="rId7" imgW="1231560" imgH="406080" progId="Equation.DSMT4">
                  <p:embed/>
                </p:oleObj>
              </mc:Choice>
              <mc:Fallback>
                <p:oleObj name="Equation" r:id="rId7" imgW="12315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99702" y="3834011"/>
                        <a:ext cx="2712583" cy="895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A1636B2-0E18-4C6B-8115-FFA8EAF358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324166"/>
              </p:ext>
            </p:extLst>
          </p:nvPr>
        </p:nvGraphicFramePr>
        <p:xfrm>
          <a:off x="4023912" y="3842757"/>
          <a:ext cx="3260291" cy="900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7" name="Equation" r:id="rId9" imgW="1473120" imgH="406080" progId="Equation.DSMT4">
                  <p:embed/>
                </p:oleObj>
              </mc:Choice>
              <mc:Fallback>
                <p:oleObj name="Equation" r:id="rId9" imgW="1473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23912" y="3842757"/>
                        <a:ext cx="3260291" cy="900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7A62407-A9E9-4595-B5DB-A9B42225E43B}"/>
              </a:ext>
            </a:extLst>
          </p:cNvPr>
          <p:cNvSpPr txBox="1"/>
          <p:nvPr/>
        </p:nvSpPr>
        <p:spPr>
          <a:xfrm>
            <a:off x="152400" y="118534"/>
            <a:ext cx="39629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Density and its surprisal</a:t>
            </a:r>
            <a:endParaRPr lang="en-BE" sz="3000" b="1" dirty="0">
              <a:latin typeface="Speak Pro" panose="020B0504020101020102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0B84DA-92CF-4CE9-A148-EAF313CF8E34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DE09B4F-0641-4F05-8E4C-7642A04DFF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306060"/>
              </p:ext>
            </p:extLst>
          </p:nvPr>
        </p:nvGraphicFramePr>
        <p:xfrm>
          <a:off x="5125754" y="1105066"/>
          <a:ext cx="1554450" cy="64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8" r:id="rId11" imgW="584200" imgH="241300" progId="Equation.DSMT4">
                  <p:embed/>
                </p:oleObj>
              </mc:Choice>
              <mc:Fallback>
                <p:oleObj r:id="rId11" imgW="584200" imgH="2413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771BCF-4238-D14F-93B5-0E1C9F3D12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5754" y="1105066"/>
                        <a:ext cx="1554450" cy="642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6933A03A-999C-4455-A370-1C0B20905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531033"/>
              </p:ext>
            </p:extLst>
          </p:nvPr>
        </p:nvGraphicFramePr>
        <p:xfrm>
          <a:off x="8293405" y="1112259"/>
          <a:ext cx="20605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9" name="Equation" r:id="rId13" imgW="799920" imgH="253800" progId="Equation.DSMT4">
                  <p:embed/>
                </p:oleObj>
              </mc:Choice>
              <mc:Fallback>
                <p:oleObj name="Equation" r:id="rId13" imgW="79992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23DFB25-19D1-684D-83DA-1B77168AD6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405" y="1112259"/>
                        <a:ext cx="2060575" cy="655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95A21403-F641-46FB-8506-E98A7FB4F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223306"/>
              </p:ext>
            </p:extLst>
          </p:nvPr>
        </p:nvGraphicFramePr>
        <p:xfrm>
          <a:off x="854380" y="802696"/>
          <a:ext cx="31178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0" name="Equation" r:id="rId15" imgW="1295280" imgH="533160" progId="Equation.DSMT4">
                  <p:embed/>
                </p:oleObj>
              </mc:Choice>
              <mc:Fallback>
                <p:oleObj name="Equation" r:id="rId15" imgW="1295280" imgH="53316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6C7448D9-F08C-4865-92E6-04DED24B56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380" y="802696"/>
                        <a:ext cx="3117850" cy="1276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DE2C382B-2F0A-4B30-A283-3D15222CFF5C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483" y="1796195"/>
            <a:ext cx="974681" cy="6545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165D31-1226-445B-AB3D-8C59DB5C8336}"/>
              </a:ext>
            </a:extLst>
          </p:cNvPr>
          <p:cNvSpPr txBox="1"/>
          <p:nvPr/>
        </p:nvSpPr>
        <p:spPr>
          <a:xfrm>
            <a:off x="5228861" y="1646391"/>
            <a:ext cx="13067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Speak Pro" panose="020B0504020101020102" pitchFamily="34" charset="0"/>
              </a:rPr>
              <a:t>Surprisal</a:t>
            </a:r>
          </a:p>
        </p:txBody>
      </p:sp>
      <p:sp>
        <p:nvSpPr>
          <p:cNvPr id="24" name="Oval 70">
            <a:extLst>
              <a:ext uri="{FF2B5EF4-FFF2-40B4-BE49-F238E27FC236}">
                <a16:creationId xmlns:a16="http://schemas.microsoft.com/office/drawing/2014/main" id="{330307CC-A271-4B30-880C-47BF99A5042F}"/>
              </a:ext>
            </a:extLst>
          </p:cNvPr>
          <p:cNvSpPr/>
          <p:nvPr/>
        </p:nvSpPr>
        <p:spPr>
          <a:xfrm>
            <a:off x="4815193" y="1004336"/>
            <a:ext cx="2060576" cy="1176776"/>
          </a:xfrm>
          <a:custGeom>
            <a:avLst/>
            <a:gdLst>
              <a:gd name="connsiteX0" fmla="*/ 0 w 2060575"/>
              <a:gd name="connsiteY0" fmla="*/ 587608 h 1175216"/>
              <a:gd name="connsiteX1" fmla="*/ 1030288 w 2060575"/>
              <a:gd name="connsiteY1" fmla="*/ 0 h 1175216"/>
              <a:gd name="connsiteX2" fmla="*/ 2060576 w 2060575"/>
              <a:gd name="connsiteY2" fmla="*/ 587608 h 1175216"/>
              <a:gd name="connsiteX3" fmla="*/ 1030288 w 2060575"/>
              <a:gd name="connsiteY3" fmla="*/ 1175216 h 1175216"/>
              <a:gd name="connsiteX4" fmla="*/ 0 w 2060575"/>
              <a:gd name="connsiteY4" fmla="*/ 587608 h 1175216"/>
              <a:gd name="connsiteX0" fmla="*/ 0 w 2060576"/>
              <a:gd name="connsiteY0" fmla="*/ 589168 h 1176776"/>
              <a:gd name="connsiteX1" fmla="*/ 1030288 w 2060576"/>
              <a:gd name="connsiteY1" fmla="*/ 1560 h 1176776"/>
              <a:gd name="connsiteX2" fmla="*/ 2060576 w 2060576"/>
              <a:gd name="connsiteY2" fmla="*/ 589168 h 1176776"/>
              <a:gd name="connsiteX3" fmla="*/ 1030288 w 2060576"/>
              <a:gd name="connsiteY3" fmla="*/ 1176776 h 1176776"/>
              <a:gd name="connsiteX4" fmla="*/ 0 w 2060576"/>
              <a:gd name="connsiteY4" fmla="*/ 589168 h 1176776"/>
              <a:gd name="connsiteX0" fmla="*/ 0 w 2060576"/>
              <a:gd name="connsiteY0" fmla="*/ 589168 h 1187615"/>
              <a:gd name="connsiteX1" fmla="*/ 1030288 w 2060576"/>
              <a:gd name="connsiteY1" fmla="*/ 1560 h 1187615"/>
              <a:gd name="connsiteX2" fmla="*/ 2060576 w 2060576"/>
              <a:gd name="connsiteY2" fmla="*/ 589168 h 1187615"/>
              <a:gd name="connsiteX3" fmla="*/ 1030288 w 2060576"/>
              <a:gd name="connsiteY3" fmla="*/ 1176776 h 1187615"/>
              <a:gd name="connsiteX4" fmla="*/ 0 w 2060576"/>
              <a:gd name="connsiteY4" fmla="*/ 589168 h 1187615"/>
              <a:gd name="connsiteX0" fmla="*/ 0 w 2060576"/>
              <a:gd name="connsiteY0" fmla="*/ 589168 h 1176776"/>
              <a:gd name="connsiteX1" fmla="*/ 1030288 w 2060576"/>
              <a:gd name="connsiteY1" fmla="*/ 1560 h 1176776"/>
              <a:gd name="connsiteX2" fmla="*/ 2060576 w 2060576"/>
              <a:gd name="connsiteY2" fmla="*/ 589168 h 1176776"/>
              <a:gd name="connsiteX3" fmla="*/ 1030288 w 2060576"/>
              <a:gd name="connsiteY3" fmla="*/ 1176776 h 1176776"/>
              <a:gd name="connsiteX4" fmla="*/ 0 w 2060576"/>
              <a:gd name="connsiteY4" fmla="*/ 589168 h 117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0576" h="1176776">
                <a:moveTo>
                  <a:pt x="0" y="589168"/>
                </a:moveTo>
                <a:cubicBezTo>
                  <a:pt x="0" y="264641"/>
                  <a:pt x="219976" y="-23840"/>
                  <a:pt x="1030288" y="1560"/>
                </a:cubicBezTo>
                <a:cubicBezTo>
                  <a:pt x="1840600" y="26960"/>
                  <a:pt x="2060576" y="264641"/>
                  <a:pt x="2060576" y="589168"/>
                </a:cubicBezTo>
                <a:cubicBezTo>
                  <a:pt x="2060576" y="913695"/>
                  <a:pt x="1662800" y="1176776"/>
                  <a:pt x="1030288" y="1176776"/>
                </a:cubicBezTo>
                <a:cubicBezTo>
                  <a:pt x="397776" y="1176776"/>
                  <a:pt x="0" y="913695"/>
                  <a:pt x="0" y="589168"/>
                </a:cubicBezTo>
                <a:close/>
              </a:path>
            </a:pathLst>
          </a:custGeom>
          <a:noFill/>
          <a:ln w="22225">
            <a:solidFill>
              <a:schemeClr val="tx1"/>
            </a:solidFill>
          </a:ln>
          <a:effectLst>
            <a:outerShdw blurRad="38100" dist="127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DE9F69-CB2F-48B8-BCDA-5F23C5334556}"/>
              </a:ext>
            </a:extLst>
          </p:cNvPr>
          <p:cNvSpPr txBox="1"/>
          <p:nvPr/>
        </p:nvSpPr>
        <p:spPr>
          <a:xfrm>
            <a:off x="737038" y="3179886"/>
            <a:ext cx="7059561" cy="5078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700" dirty="0">
                <a:latin typeface="Speak Pro" panose="020B0504020101020102" pitchFamily="34" charset="0"/>
              </a:rPr>
              <a:t>When time evolution of the constraints is closed: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DBB4C18F-2602-4709-BDEA-7CCBBC63A7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591474"/>
              </p:ext>
            </p:extLst>
          </p:nvPr>
        </p:nvGraphicFramePr>
        <p:xfrm>
          <a:off x="1239838" y="3664276"/>
          <a:ext cx="1968311" cy="92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1" name="Equation" r:id="rId18" imgW="914400" imgH="431640" progId="Equation.DSMT4">
                  <p:embed/>
                </p:oleObj>
              </mc:Choice>
              <mc:Fallback>
                <p:oleObj name="Equation" r:id="rId18" imgW="914400" imgH="431640" progId="Equation.DSMT4">
                  <p:embed/>
                  <p:pic>
                    <p:nvPicPr>
                      <p:cNvPr id="77" name="Object 76">
                        <a:extLst>
                          <a:ext uri="{FF2B5EF4-FFF2-40B4-BE49-F238E27FC236}">
                            <a16:creationId xmlns:a16="http://schemas.microsoft.com/office/drawing/2014/main" id="{94514153-912C-4A0E-9BA7-C123673F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239838" y="3664276"/>
                        <a:ext cx="1968311" cy="92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2CDE3CA4-ABE1-40B0-A2F4-D2FACA098F3E}"/>
              </a:ext>
            </a:extLst>
          </p:cNvPr>
          <p:cNvSpPr/>
          <p:nvPr/>
        </p:nvSpPr>
        <p:spPr>
          <a:xfrm>
            <a:off x="6293146" y="4594002"/>
            <a:ext cx="4060834" cy="2130809"/>
          </a:xfrm>
          <a:prstGeom prst="cloudCallout">
            <a:avLst>
              <a:gd name="adj1" fmla="val -63693"/>
              <a:gd name="adj2" fmla="val -10644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Speak Pro" panose="020B0504020101020102" pitchFamily="34" charset="0"/>
              </a:rPr>
              <a:t>Information about the time evolution is </a:t>
            </a:r>
            <a:r>
              <a:rPr lang="en-US" sz="2500" b="1" dirty="0">
                <a:latin typeface="Speak Pro" panose="020B0504020101020102" pitchFamily="34" charset="0"/>
              </a:rPr>
              <a:t>compressed</a:t>
            </a:r>
            <a:r>
              <a:rPr lang="en-US" sz="2500" dirty="0">
                <a:latin typeface="Speak Pro" panose="020B0504020101020102" pitchFamily="34" charset="0"/>
              </a:rPr>
              <a:t> to</a:t>
            </a:r>
          </a:p>
          <a:p>
            <a:pPr algn="ctr"/>
            <a:r>
              <a:rPr lang="en-US" sz="2500" dirty="0">
                <a:latin typeface="Speak Pro" panose="020B0504020101020102" pitchFamily="34" charset="0"/>
              </a:rPr>
              <a:t> just a </a:t>
            </a:r>
            <a:r>
              <a:rPr lang="en-US" sz="2500" b="1" dirty="0">
                <a:solidFill>
                  <a:schemeClr val="bg1"/>
                </a:solidFill>
                <a:latin typeface="Speak Pro" panose="020B0504020101020102" pitchFamily="34" charset="0"/>
              </a:rPr>
              <a:t>vector </a:t>
            </a:r>
            <a:r>
              <a:rPr lang="en-US" sz="2500" b="1" dirty="0">
                <a:solidFill>
                  <a:schemeClr val="bg1"/>
                </a:solidFill>
                <a:latin typeface="Symbol" pitchFamily="2" charset="2"/>
              </a:rPr>
              <a:t>l(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b="1" dirty="0">
                <a:solidFill>
                  <a:schemeClr val="bg1"/>
                </a:solidFill>
                <a:latin typeface="Symbol" pitchFamily="2" charset="2"/>
              </a:rPr>
              <a:t>)</a:t>
            </a:r>
            <a:endParaRPr lang="en-US" sz="2500" dirty="0">
              <a:solidFill>
                <a:schemeClr val="bg1"/>
              </a:solidFill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387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BAA50E-043A-C64B-8206-E8D716E778D4}"/>
              </a:ext>
            </a:extLst>
          </p:cNvPr>
          <p:cNvSpPr txBox="1"/>
          <p:nvPr/>
        </p:nvSpPr>
        <p:spPr>
          <a:xfrm>
            <a:off x="152400" y="118534"/>
            <a:ext cx="77628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S</a:t>
            </a:r>
            <a:r>
              <a:rPr lang="en-BE" sz="3000" b="1" dirty="0">
                <a:latin typeface="Speak Pro" panose="020B0504020101020102" pitchFamily="34" charset="0"/>
              </a:rPr>
              <a:t>urprisal</a:t>
            </a:r>
            <a:r>
              <a:rPr lang="en-US" sz="3000" b="1" dirty="0">
                <a:latin typeface="Speak Pro" panose="020B0504020101020102" pitchFamily="34" charset="0"/>
              </a:rPr>
              <a:t> of a quantum state in the general case</a:t>
            </a:r>
            <a:endParaRPr lang="en-BE" sz="3000" b="1" dirty="0">
              <a:latin typeface="Speak Pro" panose="020B0504020101020102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46F6DE-645C-0A4C-A0CD-577CDD681742}"/>
              </a:ext>
            </a:extLst>
          </p:cNvPr>
          <p:cNvCxnSpPr/>
          <p:nvPr/>
        </p:nvCxnSpPr>
        <p:spPr>
          <a:xfrm>
            <a:off x="0" y="660400"/>
            <a:ext cx="1170093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7650A7-69F0-564F-9492-6C33556DE00C}"/>
              </a:ext>
            </a:extLst>
          </p:cNvPr>
          <p:cNvSpPr txBox="1"/>
          <p:nvPr/>
        </p:nvSpPr>
        <p:spPr>
          <a:xfrm>
            <a:off x="11872026" y="6489700"/>
            <a:ext cx="349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Ink Free" panose="03080402000500000000" pitchFamily="66" charset="0"/>
              </a:rPr>
              <a:t>7</a:t>
            </a:r>
            <a:endParaRPr lang="en-BE" sz="2200" b="1" dirty="0">
              <a:solidFill>
                <a:srgbClr val="00B0F0"/>
              </a:solidFill>
              <a:latin typeface="Ink Free" panose="03080402000500000000" pitchFamily="66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A378708-5835-1048-A538-3EA9A418E4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119345"/>
              </p:ext>
            </p:extLst>
          </p:nvPr>
        </p:nvGraphicFramePr>
        <p:xfrm>
          <a:off x="4150379" y="4855326"/>
          <a:ext cx="3544809" cy="1225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31" name="Equation" r:id="rId3" imgW="1688760" imgH="583920" progId="Equation.DSMT4">
                  <p:embed/>
                </p:oleObj>
              </mc:Choice>
              <mc:Fallback>
                <p:oleObj name="Equation" r:id="rId3" imgW="1688760" imgH="58392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A378708-5835-1048-A538-3EA9A418E4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379" y="4855326"/>
                        <a:ext cx="3544809" cy="12258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0056332-F20F-DB4D-90D0-BFC5C4B739C1}"/>
              </a:ext>
            </a:extLst>
          </p:cNvPr>
          <p:cNvSpPr txBox="1"/>
          <p:nvPr/>
        </p:nvSpPr>
        <p:spPr>
          <a:xfrm>
            <a:off x="617349" y="4184114"/>
            <a:ext cx="102654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Speak Pro" panose="020B0504020101020102" pitchFamily="34" charset="0"/>
              </a:rPr>
              <a:t>Straightforward t</a:t>
            </a:r>
            <a:r>
              <a:rPr lang="en-BE" sz="2500" dirty="0">
                <a:latin typeface="Speak Pro" panose="020B0504020101020102" pitchFamily="34" charset="0"/>
              </a:rPr>
              <a:t>ransformation between them via the spectral </a:t>
            </a:r>
            <a:r>
              <a:rPr lang="en-US" sz="2500" dirty="0">
                <a:latin typeface="Speak Pro" panose="020B0504020101020102" pitchFamily="34" charset="0"/>
              </a:rPr>
              <a:t>decomposition</a:t>
            </a:r>
            <a:r>
              <a:rPr lang="en-BE" sz="2500" dirty="0">
                <a:latin typeface="Speak Pro" panose="020B0504020101020102" pitchFamily="34" charset="0"/>
              </a:rPr>
              <a:t>: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F9DBEB8-1B63-47AB-88EA-F4D23E843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804" y="5147056"/>
            <a:ext cx="1705568" cy="1541175"/>
          </a:xfrm>
          <a:prstGeom prst="rect">
            <a:avLst/>
          </a:prstGeom>
        </p:spPr>
      </p:pic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5B508279-FD95-4DE9-9BF0-27CF828AA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618547"/>
              </p:ext>
            </p:extLst>
          </p:nvPr>
        </p:nvGraphicFramePr>
        <p:xfrm>
          <a:off x="2044700" y="1441450"/>
          <a:ext cx="7612063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32" name="Equation" r:id="rId6" imgW="2997000" imgH="393480" progId="Equation.DSMT4">
                  <p:embed/>
                </p:oleObj>
              </mc:Choice>
              <mc:Fallback>
                <p:oleObj name="Equation" r:id="rId6" imgW="2997000" imgH="393480" progId="Equation.DSMT4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5B508279-FD95-4DE9-9BF0-27CF828AA0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4700" y="1441450"/>
                        <a:ext cx="7612063" cy="100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3A89C2D1-413D-4A4F-A2F8-CCBD1CB8A0F3}"/>
              </a:ext>
            </a:extLst>
          </p:cNvPr>
          <p:cNvSpPr txBox="1"/>
          <p:nvPr/>
        </p:nvSpPr>
        <p:spPr>
          <a:xfrm>
            <a:off x="165100" y="788174"/>
            <a:ext cx="49502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Speak Pro" panose="020B0504020101020102" pitchFamily="34" charset="0"/>
              </a:rPr>
              <a:t>In a given finite basis representation: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706B2E-2ADE-485A-98F3-AE56A09ECF05}"/>
              </a:ext>
            </a:extLst>
          </p:cNvPr>
          <p:cNvSpPr txBox="1"/>
          <p:nvPr/>
        </p:nvSpPr>
        <p:spPr>
          <a:xfrm>
            <a:off x="0" y="6328519"/>
            <a:ext cx="55681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Speak Pro" panose="020B0504020101020102" pitchFamily="34" charset="0"/>
              </a:rPr>
              <a:t>K. Komarova</a:t>
            </a:r>
            <a:r>
              <a:rPr lang="en-BE" sz="1500" dirty="0">
                <a:latin typeface="Speak Pro" panose="020B0504020101020102" pitchFamily="34" charset="0"/>
              </a:rPr>
              <a:t>,</a:t>
            </a:r>
            <a:r>
              <a:rPr lang="en-US" sz="1500" dirty="0">
                <a:latin typeface="Speak Pro" panose="020B0504020101020102" pitchFamily="34" charset="0"/>
              </a:rPr>
              <a:t> F. Remacle, R.D. Levine, </a:t>
            </a:r>
            <a:r>
              <a:rPr lang="en-US" sz="1500" i="1" dirty="0">
                <a:latin typeface="Speak Pro" panose="020B0504020101020102" pitchFamily="34" charset="0"/>
              </a:rPr>
              <a:t>J Chem Phys</a:t>
            </a:r>
            <a:r>
              <a:rPr lang="en-US" sz="1500" dirty="0">
                <a:latin typeface="Speak Pro" panose="020B0504020101020102" pitchFamily="34" charset="0"/>
              </a:rPr>
              <a:t>, 2020, accepted. </a:t>
            </a:r>
          </a:p>
          <a:p>
            <a:r>
              <a:rPr lang="en-US" sz="1500" dirty="0" err="1">
                <a:latin typeface="Speak Pro" panose="020B0504020101020102" pitchFamily="34" charset="0"/>
              </a:rPr>
              <a:t>ChemRxiv</a:t>
            </a:r>
            <a:r>
              <a:rPr lang="en-US" sz="1500" dirty="0">
                <a:latin typeface="Speak Pro" panose="020B0504020101020102" pitchFamily="34" charset="0"/>
              </a:rPr>
              <a:t>: </a:t>
            </a:r>
            <a:r>
              <a:rPr lang="en-GB" sz="1500" dirty="0">
                <a:latin typeface="Speak Pro" panose="020B0504020101020102" pitchFamily="34" charset="0"/>
              </a:rPr>
              <a:t>https://</a:t>
            </a:r>
            <a:r>
              <a:rPr lang="en-GB" sz="1500" dirty="0" err="1">
                <a:latin typeface="Speak Pro" panose="020B0504020101020102" pitchFamily="34" charset="0"/>
              </a:rPr>
              <a:t>doi.org</a:t>
            </a:r>
            <a:r>
              <a:rPr lang="en-GB" sz="1500" dirty="0">
                <a:latin typeface="Speak Pro" panose="020B0504020101020102" pitchFamily="34" charset="0"/>
              </a:rPr>
              <a:t>/10.26434/chemrxiv.12981857.v1</a:t>
            </a:r>
            <a:endParaRPr lang="en-BE" sz="1500" dirty="0">
              <a:latin typeface="Speak Pro" panose="020B0504020101020102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1198D-CC68-D14F-92FE-71A8C8117F57}"/>
              </a:ext>
            </a:extLst>
          </p:cNvPr>
          <p:cNvSpPr txBox="1"/>
          <p:nvPr/>
        </p:nvSpPr>
        <p:spPr>
          <a:xfrm>
            <a:off x="9113003" y="1348353"/>
            <a:ext cx="3097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981BF030-AA95-D94D-9F9B-3A2BBD66F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339100"/>
              </p:ext>
            </p:extLst>
          </p:nvPr>
        </p:nvGraphicFramePr>
        <p:xfrm>
          <a:off x="1151104" y="2917136"/>
          <a:ext cx="3547822" cy="1100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33" name="Equation" r:id="rId8" imgW="1269720" imgH="393480" progId="Equation.DSMT4">
                  <p:embed/>
                </p:oleObj>
              </mc:Choice>
              <mc:Fallback>
                <p:oleObj name="Equation" r:id="rId8" imgW="1269720" imgH="3934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B78E48B2-7571-4C18-AFB7-4F1D4085D7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51104" y="2917136"/>
                        <a:ext cx="3547822" cy="1100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2CEC7EA-65DB-5C46-9422-27572A8B1D3F}"/>
              </a:ext>
            </a:extLst>
          </p:cNvPr>
          <p:cNvSpPr txBox="1"/>
          <p:nvPr/>
        </p:nvSpPr>
        <p:spPr>
          <a:xfrm>
            <a:off x="603559" y="2334494"/>
            <a:ext cx="49102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Speak Pro" panose="020B0504020101020102" pitchFamily="34" charset="0"/>
              </a:rPr>
              <a:t>Equation of motion for the surprisal: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6BB3F032-0AA4-8148-827E-005415B6F4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803807"/>
              </p:ext>
            </p:extLst>
          </p:nvPr>
        </p:nvGraphicFramePr>
        <p:xfrm>
          <a:off x="6822728" y="3175456"/>
          <a:ext cx="3180395" cy="714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34" name="Equation" r:id="rId10" imgW="1130040" imgH="253800" progId="Equation.DSMT4">
                  <p:embed/>
                </p:oleObj>
              </mc:Choice>
              <mc:Fallback>
                <p:oleObj name="Equation" r:id="rId10" imgW="1130040" imgH="2538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02D0243C-0C3F-4FC7-8C17-02EC691FB6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22728" y="3175456"/>
                        <a:ext cx="3180395" cy="714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CC43A7D-8347-844D-8B84-CC03674EA61B}"/>
              </a:ext>
            </a:extLst>
          </p:cNvPr>
          <p:cNvSpPr txBox="1"/>
          <p:nvPr/>
        </p:nvSpPr>
        <p:spPr>
          <a:xfrm>
            <a:off x="6762427" y="2349992"/>
            <a:ext cx="36524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peak Pro" panose="020B0504020101020102" pitchFamily="34" charset="0"/>
              </a:rPr>
              <a:t>Compact representation </a:t>
            </a:r>
          </a:p>
          <a:p>
            <a:r>
              <a:rPr lang="en-US" sz="2500" dirty="0">
                <a:latin typeface="Speak Pro" panose="020B0504020101020102" pitchFamily="34" charset="0"/>
              </a:rPr>
              <a:t>via </a:t>
            </a:r>
            <a:r>
              <a:rPr lang="en-US" sz="2500" b="1" dirty="0">
                <a:latin typeface="Speak Pro" panose="020B0504020101020102" pitchFamily="34" charset="0"/>
              </a:rPr>
              <a:t>dominant constraints</a:t>
            </a:r>
            <a:r>
              <a:rPr lang="en-US" sz="2500" dirty="0">
                <a:latin typeface="Speak Pro" panose="020B0504020101020102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05439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782</Words>
  <Application>Microsoft Macintosh PowerPoint</Application>
  <PresentationFormat>Widescreen</PresentationFormat>
  <Paragraphs>167</Paragraphs>
  <Slides>20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Ink Free</vt:lpstr>
      <vt:lpstr>Speak Pro</vt:lpstr>
      <vt:lpstr>Symbol</vt:lpstr>
      <vt:lpstr>Times New Roman</vt:lpstr>
      <vt:lpstr>Office Theme</vt:lpstr>
      <vt:lpstr>Equation.DSMT4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Ksenia Komarova</dc:creator>
  <cp:lastModifiedBy>Ksenia Komarova</cp:lastModifiedBy>
  <cp:revision>252</cp:revision>
  <dcterms:created xsi:type="dcterms:W3CDTF">2020-11-06T15:25:32Z</dcterms:created>
  <dcterms:modified xsi:type="dcterms:W3CDTF">2020-11-19T20:21:48Z</dcterms:modified>
</cp:coreProperties>
</file>